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787" r:id="rId2"/>
    <p:sldId id="790" r:id="rId3"/>
    <p:sldId id="855" r:id="rId4"/>
    <p:sldId id="857" r:id="rId5"/>
    <p:sldId id="861" r:id="rId6"/>
    <p:sldId id="863" r:id="rId7"/>
    <p:sldId id="862" r:id="rId8"/>
    <p:sldId id="866" r:id="rId9"/>
    <p:sldId id="867" r:id="rId10"/>
    <p:sldId id="872" r:id="rId11"/>
    <p:sldId id="873" r:id="rId12"/>
    <p:sldId id="874" r:id="rId13"/>
    <p:sldId id="869" r:id="rId14"/>
    <p:sldId id="868" r:id="rId15"/>
    <p:sldId id="876" r:id="rId16"/>
    <p:sldId id="875" r:id="rId17"/>
    <p:sldId id="882" r:id="rId18"/>
    <p:sldId id="885" r:id="rId19"/>
    <p:sldId id="886" r:id="rId20"/>
    <p:sldId id="839" r:id="rId21"/>
    <p:sldId id="887" r:id="rId22"/>
    <p:sldId id="859" r:id="rId23"/>
    <p:sldId id="860" r:id="rId24"/>
    <p:sldId id="305" r:id="rId25"/>
    <p:sldId id="307" r:id="rId26"/>
    <p:sldId id="308" r:id="rId27"/>
    <p:sldId id="309" r:id="rId28"/>
    <p:sldId id="296" r:id="rId29"/>
    <p:sldId id="297" r:id="rId30"/>
    <p:sldId id="298" r:id="rId31"/>
    <p:sldId id="299" r:id="rId32"/>
    <p:sldId id="302" r:id="rId33"/>
    <p:sldId id="303" r:id="rId34"/>
    <p:sldId id="884" r:id="rId35"/>
    <p:sldId id="306" r:id="rId3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7E68801B-2E7F-44A2-A57F-8D239F4DD492}">
          <p14:sldIdLst>
            <p14:sldId id="787"/>
            <p14:sldId id="790"/>
            <p14:sldId id="855"/>
            <p14:sldId id="857"/>
            <p14:sldId id="861"/>
            <p14:sldId id="863"/>
            <p14:sldId id="862"/>
            <p14:sldId id="866"/>
            <p14:sldId id="867"/>
            <p14:sldId id="872"/>
            <p14:sldId id="873"/>
            <p14:sldId id="874"/>
            <p14:sldId id="869"/>
            <p14:sldId id="868"/>
            <p14:sldId id="876"/>
            <p14:sldId id="875"/>
            <p14:sldId id="882"/>
            <p14:sldId id="885"/>
            <p14:sldId id="886"/>
            <p14:sldId id="839"/>
            <p14:sldId id="887"/>
          </p14:sldIdLst>
        </p14:section>
        <p14:section name="Appendix" id="{791604B3-1716-44B4-9B36-5664A026D5EC}">
          <p14:sldIdLst>
            <p14:sldId id="859"/>
            <p14:sldId id="860"/>
            <p14:sldId id="305"/>
            <p14:sldId id="307"/>
            <p14:sldId id="308"/>
            <p14:sldId id="309"/>
          </p14:sldIdLst>
        </p14:section>
        <p14:section name="Yablonovitch Group, UC Berkeley" id="{DFA279B3-5FCB-49D4-9419-12E7BA0C9CEA}">
          <p14:sldIdLst>
            <p14:sldId id="296"/>
            <p14:sldId id="297"/>
            <p14:sldId id="298"/>
            <p14:sldId id="299"/>
            <p14:sldId id="302"/>
            <p14:sldId id="303"/>
            <p14:sldId id="884"/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85" autoAdjust="0"/>
    <p:restoredTop sz="81777" autoAdjust="0"/>
  </p:normalViewPr>
  <p:slideViewPr>
    <p:cSldViewPr snapToGrid="0">
      <p:cViewPr varScale="1">
        <p:scale>
          <a:sx n="97" d="100"/>
          <a:sy n="97" d="100"/>
        </p:scale>
        <p:origin x="196" y="6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A661C-7F5B-4D1D-961F-AFA10B4BC1A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F94A5-E425-4A51-9689-34713F2BBE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1762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9542E-36A3-45EB-8FCE-602132BAA5E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0009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92FF7-B8BE-463A-8E9D-967AECD8261D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3284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trike="noStrike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166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trike="noStrike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6569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altLang="ko-KR" sz="1800" b="0" i="0" u="none" strike="sngStrike" baseline="0" dirty="0">
              <a:latin typeface="AdvOT2e364b11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399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trike="noStrike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9545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trike="noStrike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09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trike="noStrike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8927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trike="noStrike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0496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trike="noStrike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411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trike="noStrike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4539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trike="noStrike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4668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trike="noStrike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53507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7F94A5-E425-4A51-9689-34713F2BBE42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647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7F94A5-E425-4A51-9689-34713F2BBE42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69230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7F94A5-E425-4A51-9689-34713F2BBE42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42042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7F94A5-E425-4A51-9689-34713F2BBE42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658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7F94A5-E425-4A51-9689-34713F2BBE42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1332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7F94A5-E425-4A51-9689-34713F2BBE42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75192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4925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7F94A5-E425-4A51-9689-34713F2BBE42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694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92FF7-B8BE-463A-8E9D-967AECD8261D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771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92FF7-B8BE-463A-8E9D-967AECD8261D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4667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92FF7-B8BE-463A-8E9D-967AECD8261D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7734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92FF7-B8BE-463A-8E9D-967AECD8261D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1918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5119-A0F4-FC4D-9A7D-DDB30F2B793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86674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5119-A0F4-FC4D-9A7D-DDB30F2B793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8667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C1C70F-70B8-49DC-87B4-B2311028B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89BEA4D-C21E-4367-8DAE-14ADC3A58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4F01D7E-DF9E-4EB3-B219-2F62DF78A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2FFB34-7E1C-40AE-AC33-32716D361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442A4F-749A-46E5-927C-DF7CA2B31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651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DFA6E0-3ECE-49AB-9F0D-312E1D1D8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9631E43-8CE1-44A0-B193-40A2AF2038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2C537D-F838-4852-BF10-19ED7505E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B17791A-0B77-498A-B20F-DF5170B2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6E98A2-3AD8-412C-B14A-870880C33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2970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C4E9B9-DE12-4F5E-91B3-7FE176B7A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7D1C0C1-A47E-4EEA-88D3-EA19E98A9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DF9FEC5-5661-4B1E-AF40-7738BE11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ED4A82-1EA6-493B-B7DB-4BD36DCC0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556A35-022E-4A2C-BE41-7C3B68FF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7141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0EC9C4-08BB-4798-A8CE-FDF7CBCC3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9CA06D9-7019-410D-B96A-08D615AD7B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E6C3CCB-82F6-4EA1-AFDE-F5A042CE3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22CE456-7859-493B-BF51-64F800A97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CA70975-D05A-41B1-9899-B1C93E324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99F494E-28B4-42B7-BA96-756F7754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568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6D8A85-E901-485E-AF2F-CCA2B0451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F8DDA2-A43F-4BC9-A6BE-CF11D1ED1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D75455E-4512-43B7-8E3C-1352D504A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ECADF6F-DBB6-4DA9-BAC6-6659F5110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98D0902-881F-422E-AA13-65C05932BE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A3D5561-885B-40BF-A902-77068E63C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5666D2F-06B7-4BAC-8900-2DC2ACF61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44A4C0-771E-41AE-807A-44C4A5CE2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852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425F06-B081-4D80-9B38-875DA9840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4C36A3F-914E-4368-9753-22EADA2F6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1F87CBD-D443-4367-BEA7-143CF6D92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904948B-3BE0-4683-B6AE-90E2763C2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71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C75E280-330D-4332-A467-64FA73D44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4787DAE-D382-4B1F-B8CA-BA58C974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592608B-5851-46B5-B34C-347D823AC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64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83C48F-09FA-42CA-9ED8-03C268650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50DE3F7-B17A-4AD4-9FC4-F63DBE777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467190F-6CB8-4311-9E8C-ED6F940FD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29FF84A-546D-455F-8FA5-89FB4DA09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4E22C86-B44C-46E1-AE72-E60011CC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770FCC7-B147-4D87-AD46-4F226DE47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258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EFA60B-CF53-4E68-B494-5FE438E2E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A3C9F2-8CC0-4610-A28A-FF82C03204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74BCD95-29C0-4805-9088-6A6D5B85C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9BC1461-DF9E-4E83-A02D-EF4BF2FF6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E036035-2B09-43A3-B176-D79A9E252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98F568-4448-4826-8347-DA0FCBACA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8402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30F834-BB75-4890-8634-D1588233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0B081B9-EF33-479E-83C8-A74CB1A8B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FA9533-9FEE-4A56-BD85-7F18B0B6F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A8362E-0C9D-48BC-90CF-2BDD5A8DF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090A181-1D05-43CE-BE43-548D88DF3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4564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275A956-A881-4417-B78B-36AC8A3FDC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29B2FFE-5286-49D5-AC37-2F08789FE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D191F4-1522-46B0-A5C2-5F61CDAE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C4394EF-2398-4CE3-B0EB-40DABDD1D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E8135A-618A-44D6-90AD-B11D65BAF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798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내용-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335360" y="332656"/>
            <a:ext cx="1152128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360363" y="423014"/>
            <a:ext cx="4128459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NTEGRATED </a:t>
            </a:r>
          </a:p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P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HOTONIC </a:t>
            </a:r>
          </a:p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D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EVICES&amp; </a:t>
            </a:r>
          </a:p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S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YSTEMS </a:t>
            </a: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LAB</a:t>
            </a:r>
            <a:endParaRPr lang="ko-KR" altLang="en-US" sz="1100" b="1" spc="600" dirty="0">
              <a:solidFill>
                <a:srgbClr val="7E858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8B0029"/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67807425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8D1B25E-A52E-48BF-8D14-4DA5EAF73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CB9523D-F2A9-47BA-879E-B617E3BB3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DFFC23-E3A8-4B52-A936-1316645BF5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7FD40-B5E7-445E-8196-9179A5D736E7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386D892-F1EB-46BA-81C6-7612EEB8D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77DA5D-258E-4096-B7F2-F82FDBCEA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095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5.png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wmf"/><Relationship Id="rId10" Type="http://schemas.openxmlformats.org/officeDocument/2006/relationships/image" Target="../media/image9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10.png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4.emf"/><Relationship Id="rId7" Type="http://schemas.openxmlformats.org/officeDocument/2006/relationships/image" Target="../media/image17.wmf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4.png"/><Relationship Id="rId7" Type="http://schemas.openxmlformats.org/officeDocument/2006/relationships/image" Target="../media/image17.wmf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emf"/><Relationship Id="rId4" Type="http://schemas.openxmlformats.org/officeDocument/2006/relationships/image" Target="../media/image4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50.wmf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emf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0.wmf"/><Relationship Id="rId4" Type="http://schemas.openxmlformats.org/officeDocument/2006/relationships/oleObject" Target="../embeddings/oleObject10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11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82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12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87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86.wmf"/><Relationship Id="rId4" Type="http://schemas.openxmlformats.org/officeDocument/2006/relationships/image" Target="../media/image83.wmf"/><Relationship Id="rId9" Type="http://schemas.openxmlformats.org/officeDocument/2006/relationships/oleObject" Target="../embeddings/oleObject16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92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93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12.wmf"/><Relationship Id="rId4" Type="http://schemas.openxmlformats.org/officeDocument/2006/relationships/image" Target="../media/image94.wmf"/><Relationship Id="rId9" Type="http://schemas.openxmlformats.org/officeDocument/2006/relationships/oleObject" Target="../embeddings/oleObject4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96.wmf"/><Relationship Id="rId7" Type="http://schemas.openxmlformats.org/officeDocument/2006/relationships/oleObject" Target="../embeddings/oleObject30.bin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98.wmf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2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oleObject" Target="../embeddings/oleObject41.bin"/><Relationship Id="rId18" Type="http://schemas.openxmlformats.org/officeDocument/2006/relationships/oleObject" Target="../embeddings/oleObject46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oleObject" Target="../embeddings/oleObject40.bin"/><Relationship Id="rId17" Type="http://schemas.openxmlformats.org/officeDocument/2006/relationships/oleObject" Target="../embeddings/oleObject45.bin"/><Relationship Id="rId2" Type="http://schemas.openxmlformats.org/officeDocument/2006/relationships/notesSlide" Target="../notesSlides/notesSlide26.xml"/><Relationship Id="rId16" Type="http://schemas.openxmlformats.org/officeDocument/2006/relationships/oleObject" Target="../embeddings/oleObject4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43.bin"/><Relationship Id="rId10" Type="http://schemas.openxmlformats.org/officeDocument/2006/relationships/oleObject" Target="../embeddings/oleObject38.bin"/><Relationship Id="rId4" Type="http://schemas.openxmlformats.org/officeDocument/2006/relationships/image" Target="../media/image96.wmf"/><Relationship Id="rId9" Type="http://schemas.openxmlformats.org/officeDocument/2006/relationships/oleObject" Target="../embeddings/oleObject37.bin"/><Relationship Id="rId14" Type="http://schemas.openxmlformats.org/officeDocument/2006/relationships/oleObject" Target="../embeddings/oleObject4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7" Type="http://schemas.openxmlformats.org/officeDocument/2006/relationships/oleObject" Target="../embeddings/oleObject50.bin"/><Relationship Id="rId2" Type="http://schemas.openxmlformats.org/officeDocument/2006/relationships/oleObject" Target="../embeddings/oleObject4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98.wmf"/><Relationship Id="rId4" Type="http://schemas.openxmlformats.org/officeDocument/2006/relationships/oleObject" Target="../embeddings/oleObject48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oleObject" Target="../embeddings/oleObject59.bin"/><Relationship Id="rId18" Type="http://schemas.openxmlformats.org/officeDocument/2006/relationships/oleObject" Target="../embeddings/oleObject64.bin"/><Relationship Id="rId3" Type="http://schemas.openxmlformats.org/officeDocument/2006/relationships/oleObject" Target="../embeddings/oleObject51.bin"/><Relationship Id="rId21" Type="http://schemas.openxmlformats.org/officeDocument/2006/relationships/oleObject" Target="../embeddings/oleObject67.bin"/><Relationship Id="rId7" Type="http://schemas.openxmlformats.org/officeDocument/2006/relationships/image" Target="../media/image98.wmf"/><Relationship Id="rId12" Type="http://schemas.openxmlformats.org/officeDocument/2006/relationships/oleObject" Target="../embeddings/oleObject58.bin"/><Relationship Id="rId17" Type="http://schemas.openxmlformats.org/officeDocument/2006/relationships/oleObject" Target="../embeddings/oleObject63.bin"/><Relationship Id="rId2" Type="http://schemas.openxmlformats.org/officeDocument/2006/relationships/notesSlide" Target="../notesSlides/notesSlide27.xml"/><Relationship Id="rId16" Type="http://schemas.openxmlformats.org/officeDocument/2006/relationships/oleObject" Target="../embeddings/oleObject62.bin"/><Relationship Id="rId20" Type="http://schemas.openxmlformats.org/officeDocument/2006/relationships/oleObject" Target="../embeddings/oleObject6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3.bin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2.bin"/><Relationship Id="rId15" Type="http://schemas.openxmlformats.org/officeDocument/2006/relationships/oleObject" Target="../embeddings/oleObject61.bin"/><Relationship Id="rId10" Type="http://schemas.openxmlformats.org/officeDocument/2006/relationships/oleObject" Target="../embeddings/oleObject56.bin"/><Relationship Id="rId19" Type="http://schemas.openxmlformats.org/officeDocument/2006/relationships/oleObject" Target="../embeddings/oleObject65.bin"/><Relationship Id="rId4" Type="http://schemas.openxmlformats.org/officeDocument/2006/relationships/image" Target="../media/image96.wmf"/><Relationship Id="rId9" Type="http://schemas.openxmlformats.org/officeDocument/2006/relationships/oleObject" Target="../embeddings/oleObject55.bin"/><Relationship Id="rId14" Type="http://schemas.openxmlformats.org/officeDocument/2006/relationships/oleObject" Target="../embeddings/oleObject60.bin"/><Relationship Id="rId22" Type="http://schemas.openxmlformats.org/officeDocument/2006/relationships/oleObject" Target="../embeddings/oleObject6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56194" y="1420833"/>
            <a:ext cx="8790298" cy="1470025"/>
          </a:xfrm>
        </p:spPr>
        <p:txBody>
          <a:bodyPr>
            <a:normAutofit/>
          </a:bodyPr>
          <a:lstStyle/>
          <a:p>
            <a:pPr algn="ctr"/>
            <a:r>
              <a:rPr lang="en-US" altLang="ko-KR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Adjoint Inverse Designed Metasurfaces with Visible Multiwavelength Steering</a:t>
            </a:r>
            <a:endParaRPr lang="ko-KR" altLang="en-US" sz="4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5722627"/>
            <a:ext cx="12192000" cy="1124744"/>
          </a:xfrm>
          <a:prstGeom prst="rect">
            <a:avLst/>
          </a:prstGeom>
          <a:solidFill>
            <a:srgbClr val="7C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3" descr="D:\Download\logo%26ui%282%29\globalsymbol_eng2_large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872" y="332657"/>
            <a:ext cx="1238608" cy="40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207624" y="5722627"/>
            <a:ext cx="2984376" cy="1107504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90000"/>
              </a:lnSpc>
            </a:pPr>
            <a:r>
              <a:rPr lang="en-US" altLang="ko-KR" sz="1800" b="1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I</a:t>
            </a:r>
            <a:r>
              <a:rPr lang="en-US" altLang="ko-KR" sz="1800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NTEGRATED </a:t>
            </a:r>
          </a:p>
          <a:p>
            <a:pPr algn="l">
              <a:lnSpc>
                <a:spcPct val="90000"/>
              </a:lnSpc>
            </a:pPr>
            <a:r>
              <a:rPr lang="en-US" altLang="ko-KR" sz="1800" b="1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P</a:t>
            </a:r>
            <a:r>
              <a:rPr lang="en-US" altLang="ko-KR" sz="1800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HOTONIC </a:t>
            </a:r>
          </a:p>
          <a:p>
            <a:pPr algn="l">
              <a:lnSpc>
                <a:spcPct val="90000"/>
              </a:lnSpc>
            </a:pPr>
            <a:r>
              <a:rPr lang="en-US" altLang="ko-KR" sz="1800" b="1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D</a:t>
            </a:r>
            <a:r>
              <a:rPr lang="en-US" altLang="ko-KR" sz="1800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EVICES&amp; </a:t>
            </a:r>
          </a:p>
          <a:p>
            <a:pPr algn="l">
              <a:lnSpc>
                <a:spcPct val="90000"/>
              </a:lnSpc>
            </a:pPr>
            <a:r>
              <a:rPr lang="en-US" altLang="ko-KR" sz="1800" b="1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S</a:t>
            </a:r>
            <a:r>
              <a:rPr lang="en-US" altLang="ko-KR" sz="1800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YSTEMS </a:t>
            </a:r>
            <a:r>
              <a:rPr lang="en-US" altLang="ko-KR" sz="1800" b="1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LAB</a:t>
            </a:r>
          </a:p>
          <a:p>
            <a:endParaRPr lang="ko-KR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402119" y="3273215"/>
            <a:ext cx="167225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2021. 7. 7</a:t>
            </a:r>
          </a:p>
          <a:p>
            <a:pPr algn="ctr"/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o-KR" altLang="en-US" sz="1600" b="1" dirty="0" err="1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백웅재</a:t>
            </a:r>
            <a:r>
              <a:rPr lang="en-US" altLang="ko-KR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1600" b="1" dirty="0" err="1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김휘</a:t>
            </a:r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o-KR" altLang="en-US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o-KR" altLang="en-US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일리노이 대학교</a:t>
            </a:r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o-KR" altLang="en-US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고려대학교</a:t>
            </a:r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ko-KR" sz="24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992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01038" y="332656"/>
            <a:ext cx="11783439" cy="791995"/>
            <a:chOff x="405121" y="332656"/>
            <a:chExt cx="9002953" cy="791995"/>
          </a:xfrm>
        </p:grpSpPr>
        <p:cxnSp>
          <p:nvCxnSpPr>
            <p:cNvPr id="7" name="직선 연결선 6"/>
            <p:cNvCxnSpPr>
              <a:cxnSpLocks/>
            </p:cNvCxnSpPr>
            <p:nvPr/>
          </p:nvCxnSpPr>
          <p:spPr>
            <a:xfrm>
              <a:off x="405121" y="332656"/>
              <a:ext cx="9002953" cy="0"/>
            </a:xfrm>
            <a:prstGeom prst="line">
              <a:avLst/>
            </a:prstGeom>
            <a:ln w="3175">
              <a:solidFill>
                <a:srgbClr val="6872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0"/>
            <p:cNvSpPr txBox="1"/>
            <p:nvPr/>
          </p:nvSpPr>
          <p:spPr>
            <a:xfrm>
              <a:off x="6940995" y="422920"/>
              <a:ext cx="2348163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I</a:t>
              </a:r>
              <a:r>
                <a:rPr lang="en-US" altLang="ko-KR" sz="1100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NTEGRATED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P</a:t>
              </a:r>
              <a:r>
                <a:rPr lang="en-US" altLang="ko-KR" sz="1100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HOTONIC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D</a:t>
              </a:r>
              <a:r>
                <a:rPr lang="en-US" altLang="ko-KR" sz="1100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EVICES&amp;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S</a:t>
              </a:r>
              <a:r>
                <a:rPr lang="en-US" altLang="ko-KR" sz="1100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YSTEMS </a:t>
              </a:r>
              <a:r>
                <a:rPr lang="en-US" altLang="ko-KR" sz="1100" b="1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LAB</a:t>
              </a:r>
              <a:endParaRPr lang="ko-KR" altLang="en-US" sz="1100" b="1" spc="600" dirty="0">
                <a:solidFill>
                  <a:srgbClr val="7E858E"/>
                </a:solidFill>
                <a:latin typeface="+mj-lt"/>
                <a:ea typeface="맑은 고딕" pitchFamily="50" charset="-127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775520" y="481399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15322" y="1592378"/>
            <a:ext cx="828004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(Metagrating)</a:t>
            </a:r>
            <a:b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Adjoint Inverse Design</a:t>
            </a:r>
          </a:p>
          <a:p>
            <a:endParaRPr lang="en-US" altLang="ko-K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Topology Optimization Method</a:t>
            </a:r>
            <a:b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Result</a:t>
            </a:r>
            <a:b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(GSS &amp; Robustness)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altLang="ko-K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46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2629967" cy="487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Metagrating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FCE1949-2EEB-47C2-A911-3CE5438EE84C}"/>
              </a:ext>
            </a:extLst>
          </p:cNvPr>
          <p:cNvGrpSpPr/>
          <p:nvPr/>
        </p:nvGrpSpPr>
        <p:grpSpPr>
          <a:xfrm>
            <a:off x="1283714" y="1615566"/>
            <a:ext cx="3250276" cy="1194031"/>
            <a:chOff x="1283714" y="1615566"/>
            <a:chExt cx="3250276" cy="1194031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D09BE0A1-97EF-4206-A3D2-1D4D78263AA1}"/>
                </a:ext>
              </a:extLst>
            </p:cNvPr>
            <p:cNvSpPr/>
            <p:nvPr/>
          </p:nvSpPr>
          <p:spPr>
            <a:xfrm>
              <a:off x="1283714" y="1634284"/>
              <a:ext cx="3250276" cy="117531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EF736626-CDFD-4FB3-8AD3-6A125CE0CBEA}"/>
                </a:ext>
              </a:extLst>
            </p:cNvPr>
            <p:cNvGrpSpPr/>
            <p:nvPr/>
          </p:nvGrpSpPr>
          <p:grpSpPr>
            <a:xfrm>
              <a:off x="1673145" y="1918395"/>
              <a:ext cx="2488405" cy="631767"/>
              <a:chOff x="1197737" y="2272117"/>
              <a:chExt cx="2488405" cy="631767"/>
            </a:xfrm>
          </p:grpSpPr>
          <p:sp>
            <p:nvSpPr>
              <p:cNvPr id="6" name="직사각형 5">
                <a:extLst>
                  <a:ext uri="{FF2B5EF4-FFF2-40B4-BE49-F238E27FC236}">
                    <a16:creationId xmlns:a16="http://schemas.microsoft.com/office/drawing/2014/main" id="{B8F98BC1-9D1C-4723-A409-83A4F2C8CB76}"/>
                  </a:ext>
                </a:extLst>
              </p:cNvPr>
              <p:cNvSpPr/>
              <p:nvPr/>
            </p:nvSpPr>
            <p:spPr>
              <a:xfrm>
                <a:off x="1197737" y="2402378"/>
                <a:ext cx="423245" cy="390698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AB77EBEF-1141-428C-883D-AEDC7494F796}"/>
                  </a:ext>
                </a:extLst>
              </p:cNvPr>
              <p:cNvSpPr/>
              <p:nvPr/>
            </p:nvSpPr>
            <p:spPr>
              <a:xfrm>
                <a:off x="2078886" y="2338620"/>
                <a:ext cx="519495" cy="49876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F2640575-15A6-40D8-A519-446541A9F6D2}"/>
                  </a:ext>
                </a:extLst>
              </p:cNvPr>
              <p:cNvSpPr/>
              <p:nvPr/>
            </p:nvSpPr>
            <p:spPr>
              <a:xfrm>
                <a:off x="3076914" y="2272117"/>
                <a:ext cx="609228" cy="63176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FFEF4E6-5376-491C-BAAD-DAE46587D2F6}"/>
                </a:ext>
              </a:extLst>
            </p:cNvPr>
            <p:cNvSpPr txBox="1"/>
            <p:nvPr/>
          </p:nvSpPr>
          <p:spPr>
            <a:xfrm>
              <a:off x="1924645" y="1615566"/>
              <a:ext cx="18668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Effective Medium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2FBEEDD-ED04-489A-A27B-DA7CC7724423}"/>
              </a:ext>
            </a:extLst>
          </p:cNvPr>
          <p:cNvGrpSpPr/>
          <p:nvPr/>
        </p:nvGrpSpPr>
        <p:grpSpPr>
          <a:xfrm>
            <a:off x="1283714" y="2948793"/>
            <a:ext cx="3250276" cy="1195257"/>
            <a:chOff x="1283714" y="2943461"/>
            <a:chExt cx="3250276" cy="1195257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2C8D677C-F2BC-4B04-B038-BAB396AAF685}"/>
                </a:ext>
              </a:extLst>
            </p:cNvPr>
            <p:cNvGrpSpPr/>
            <p:nvPr/>
          </p:nvGrpSpPr>
          <p:grpSpPr>
            <a:xfrm>
              <a:off x="1610901" y="3280226"/>
              <a:ext cx="2595902" cy="806334"/>
              <a:chOff x="1135814" y="3719945"/>
              <a:chExt cx="2595902" cy="806334"/>
            </a:xfrm>
          </p:grpSpPr>
          <p:sp>
            <p:nvSpPr>
              <p:cNvPr id="7" name="타원 6">
                <a:extLst>
                  <a:ext uri="{FF2B5EF4-FFF2-40B4-BE49-F238E27FC236}">
                    <a16:creationId xmlns:a16="http://schemas.microsoft.com/office/drawing/2014/main" id="{559FDBD7-CA86-4033-8D59-D0F7862EC0CD}"/>
                  </a:ext>
                </a:extLst>
              </p:cNvPr>
              <p:cNvSpPr/>
              <p:nvPr/>
            </p:nvSpPr>
            <p:spPr>
              <a:xfrm>
                <a:off x="1135814" y="3931919"/>
                <a:ext cx="422541" cy="382385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619389FD-8BD8-48B0-AADB-BC18A1A7AE52}"/>
                  </a:ext>
                </a:extLst>
              </p:cNvPr>
              <p:cNvSpPr/>
              <p:nvPr/>
            </p:nvSpPr>
            <p:spPr>
              <a:xfrm>
                <a:off x="1954334" y="3801232"/>
                <a:ext cx="644047" cy="64376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타원 24">
                <a:extLst>
                  <a:ext uri="{FF2B5EF4-FFF2-40B4-BE49-F238E27FC236}">
                    <a16:creationId xmlns:a16="http://schemas.microsoft.com/office/drawing/2014/main" id="{0084A7FF-8B0B-4E96-BCD2-2CA4439E49DF}"/>
                  </a:ext>
                </a:extLst>
              </p:cNvPr>
              <p:cNvSpPr/>
              <p:nvPr/>
            </p:nvSpPr>
            <p:spPr>
              <a:xfrm>
                <a:off x="2934998" y="3719945"/>
                <a:ext cx="796718" cy="80633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A4F71C9C-EDDC-4600-B42E-1D6A0AFD378D}"/>
                </a:ext>
              </a:extLst>
            </p:cNvPr>
            <p:cNvSpPr/>
            <p:nvPr/>
          </p:nvSpPr>
          <p:spPr>
            <a:xfrm>
              <a:off x="1283714" y="2963405"/>
              <a:ext cx="3250276" cy="117531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899E1CF-7EC9-48AE-A290-6E14311F4FC3}"/>
                </a:ext>
              </a:extLst>
            </p:cNvPr>
            <p:cNvSpPr txBox="1"/>
            <p:nvPr/>
          </p:nvSpPr>
          <p:spPr>
            <a:xfrm>
              <a:off x="2014452" y="2943461"/>
              <a:ext cx="15936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Transmit Array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87BFB2B6-C4C2-42E2-9E7F-D946B5007014}"/>
              </a:ext>
            </a:extLst>
          </p:cNvPr>
          <p:cNvGrpSpPr/>
          <p:nvPr/>
        </p:nvGrpSpPr>
        <p:grpSpPr>
          <a:xfrm>
            <a:off x="1283714" y="4283246"/>
            <a:ext cx="3250276" cy="1189677"/>
            <a:chOff x="1283714" y="4245142"/>
            <a:chExt cx="3250276" cy="1189677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C0E7C0D9-17D2-4082-AD28-EB06290725E0}"/>
                </a:ext>
              </a:extLst>
            </p:cNvPr>
            <p:cNvGrpSpPr/>
            <p:nvPr/>
          </p:nvGrpSpPr>
          <p:grpSpPr>
            <a:xfrm>
              <a:off x="1630213" y="4715923"/>
              <a:ext cx="2455722" cy="582163"/>
              <a:chOff x="1135457" y="5519379"/>
              <a:chExt cx="2455722" cy="582163"/>
            </a:xfrm>
          </p:grpSpPr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B686EA16-A833-45DE-BC31-CF6BEA927CA5}"/>
                  </a:ext>
                </a:extLst>
              </p:cNvPr>
              <p:cNvSpPr/>
              <p:nvPr/>
            </p:nvSpPr>
            <p:spPr>
              <a:xfrm>
                <a:off x="1135815" y="5752407"/>
                <a:ext cx="2445586" cy="349135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직각 삼각형 8">
                <a:extLst>
                  <a:ext uri="{FF2B5EF4-FFF2-40B4-BE49-F238E27FC236}">
                    <a16:creationId xmlns:a16="http://schemas.microsoft.com/office/drawing/2014/main" id="{66110C0B-017F-4C29-B498-3E3C49C3F78A}"/>
                  </a:ext>
                </a:extLst>
              </p:cNvPr>
              <p:cNvSpPr/>
              <p:nvPr/>
            </p:nvSpPr>
            <p:spPr>
              <a:xfrm>
                <a:off x="1135457" y="5519379"/>
                <a:ext cx="806332" cy="233028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직각 삼각형 25">
                <a:extLst>
                  <a:ext uri="{FF2B5EF4-FFF2-40B4-BE49-F238E27FC236}">
                    <a16:creationId xmlns:a16="http://schemas.microsoft.com/office/drawing/2014/main" id="{E57C9F5B-DCE8-41BF-8C4B-34C46A7E67DE}"/>
                  </a:ext>
                </a:extLst>
              </p:cNvPr>
              <p:cNvSpPr/>
              <p:nvPr/>
            </p:nvSpPr>
            <p:spPr>
              <a:xfrm>
                <a:off x="1962800" y="5519379"/>
                <a:ext cx="806332" cy="233028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각 삼각형 26">
                <a:extLst>
                  <a:ext uri="{FF2B5EF4-FFF2-40B4-BE49-F238E27FC236}">
                    <a16:creationId xmlns:a16="http://schemas.microsoft.com/office/drawing/2014/main" id="{19CCA9B4-6B12-4072-B9B5-AA7C24798792}"/>
                  </a:ext>
                </a:extLst>
              </p:cNvPr>
              <p:cNvSpPr/>
              <p:nvPr/>
            </p:nvSpPr>
            <p:spPr>
              <a:xfrm>
                <a:off x="2784847" y="5519379"/>
                <a:ext cx="806332" cy="233028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73CAA94F-05E9-403D-9436-6E1DBF904648}"/>
                </a:ext>
              </a:extLst>
            </p:cNvPr>
            <p:cNvSpPr/>
            <p:nvPr/>
          </p:nvSpPr>
          <p:spPr>
            <a:xfrm>
              <a:off x="1283714" y="4259506"/>
              <a:ext cx="3250276" cy="117531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671A700-B01D-4B87-964D-40A568BBF40F}"/>
                </a:ext>
              </a:extLst>
            </p:cNvPr>
            <p:cNvSpPr txBox="1"/>
            <p:nvPr/>
          </p:nvSpPr>
          <p:spPr>
            <a:xfrm>
              <a:off x="2422140" y="4245142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Echelle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1639FD7F-AAC3-4BB4-A07A-6B06A4CC8F5F}"/>
              </a:ext>
            </a:extLst>
          </p:cNvPr>
          <p:cNvGrpSpPr/>
          <p:nvPr/>
        </p:nvGrpSpPr>
        <p:grpSpPr>
          <a:xfrm>
            <a:off x="1283714" y="5612120"/>
            <a:ext cx="3250276" cy="1185510"/>
            <a:chOff x="1283714" y="5612120"/>
            <a:chExt cx="3250276" cy="1185510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761E206-4817-4953-A674-C04F65125946}"/>
                </a:ext>
              </a:extLst>
            </p:cNvPr>
            <p:cNvSpPr/>
            <p:nvPr/>
          </p:nvSpPr>
          <p:spPr>
            <a:xfrm>
              <a:off x="1283714" y="5622317"/>
              <a:ext cx="3250276" cy="117531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D7BF92D4-650F-4126-BB9F-0C9B75BF983B}"/>
                </a:ext>
              </a:extLst>
            </p:cNvPr>
            <p:cNvGrpSpPr/>
            <p:nvPr/>
          </p:nvGrpSpPr>
          <p:grpSpPr>
            <a:xfrm>
              <a:off x="1767465" y="5991649"/>
              <a:ext cx="2394085" cy="648118"/>
              <a:chOff x="1239300" y="5857977"/>
              <a:chExt cx="2394085" cy="648118"/>
            </a:xfrm>
          </p:grpSpPr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91A03F71-2CE9-4E1E-BF9C-D807DB5EA176}"/>
                  </a:ext>
                </a:extLst>
              </p:cNvPr>
              <p:cNvSpPr/>
              <p:nvPr/>
            </p:nvSpPr>
            <p:spPr>
              <a:xfrm rot="2256432">
                <a:off x="1239300" y="5857978"/>
                <a:ext cx="182176" cy="64811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5CA0919E-A2AF-410F-803A-B6A19565CFA6}"/>
                  </a:ext>
                </a:extLst>
              </p:cNvPr>
              <p:cNvSpPr/>
              <p:nvPr/>
            </p:nvSpPr>
            <p:spPr>
              <a:xfrm rot="20097260">
                <a:off x="1870007" y="5857977"/>
                <a:ext cx="182176" cy="64811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EDDAA253-B262-4E65-BD87-9BC5967CFCAD}"/>
                  </a:ext>
                </a:extLst>
              </p:cNvPr>
              <p:cNvSpPr/>
              <p:nvPr/>
            </p:nvSpPr>
            <p:spPr>
              <a:xfrm rot="6206340">
                <a:off x="2507492" y="5857978"/>
                <a:ext cx="182176" cy="64811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E39B8168-D3A6-4FDC-8C10-1C7299B8FBCD}"/>
                  </a:ext>
                </a:extLst>
              </p:cNvPr>
              <p:cNvSpPr/>
              <p:nvPr/>
            </p:nvSpPr>
            <p:spPr>
              <a:xfrm rot="13668740">
                <a:off x="3218239" y="5857978"/>
                <a:ext cx="182176" cy="64811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8E2E520-F736-48A2-AF37-B0DA6AFC7DE0}"/>
                </a:ext>
              </a:extLst>
            </p:cNvPr>
            <p:cNvSpPr txBox="1"/>
            <p:nvPr/>
          </p:nvSpPr>
          <p:spPr>
            <a:xfrm>
              <a:off x="1975559" y="5612120"/>
              <a:ext cx="17556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Geometric Phase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08C147D6-3B87-48DE-874D-49F73352C5F8}"/>
              </a:ext>
            </a:extLst>
          </p:cNvPr>
          <p:cNvGrpSpPr/>
          <p:nvPr/>
        </p:nvGrpSpPr>
        <p:grpSpPr>
          <a:xfrm>
            <a:off x="5362886" y="3523740"/>
            <a:ext cx="6195896" cy="3236612"/>
            <a:chOff x="5362886" y="3523740"/>
            <a:chExt cx="6195896" cy="3236612"/>
          </a:xfrm>
        </p:grpSpPr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FDFF0CB1-255E-4A3F-B438-DC9501ACA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62886" y="3523740"/>
              <a:ext cx="6195896" cy="2837929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8481CA-775A-420B-8E13-E1C0AD37B80F}"/>
                </a:ext>
              </a:extLst>
            </p:cNvPr>
            <p:cNvSpPr txBox="1"/>
            <p:nvPr/>
          </p:nvSpPr>
          <p:spPr>
            <a:xfrm>
              <a:off x="6080912" y="6421798"/>
              <a:ext cx="544884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600" b="0" i="0" dirty="0" err="1">
                  <a:solidFill>
                    <a:srgbClr val="222222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Neshev</a:t>
              </a:r>
              <a:r>
                <a:rPr lang="en-US" altLang="ko-KR" sz="1600" b="0" i="0" dirty="0">
                  <a:solidFill>
                    <a:srgbClr val="222222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, D., </a:t>
              </a:r>
              <a:r>
                <a:rPr lang="en-US" altLang="ko-KR" sz="1600" b="0" i="0" dirty="0" err="1">
                  <a:solidFill>
                    <a:srgbClr val="222222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Aharonovich</a:t>
              </a:r>
              <a:r>
                <a:rPr lang="en-US" altLang="ko-KR" sz="1600" b="0" i="0" dirty="0">
                  <a:solidFill>
                    <a:srgbClr val="222222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, I. </a:t>
              </a:r>
              <a:r>
                <a:rPr lang="en-US" altLang="ko-KR" sz="1600" b="0" i="1" dirty="0">
                  <a:solidFill>
                    <a:srgbClr val="222222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Light Sci Appl</a:t>
              </a:r>
              <a:r>
                <a:rPr lang="en-US" altLang="ko-KR" sz="1600" b="0" i="0" dirty="0">
                  <a:solidFill>
                    <a:srgbClr val="222222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r>
                <a:rPr lang="en-US" altLang="ko-KR" sz="1600" b="1" i="0" dirty="0">
                  <a:solidFill>
                    <a:srgbClr val="222222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7, </a:t>
              </a:r>
              <a:r>
                <a:rPr lang="en-US" altLang="ko-KR" sz="1600" b="0" i="0" dirty="0">
                  <a:solidFill>
                    <a:srgbClr val="222222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58 (2018)</a:t>
              </a:r>
              <a:endParaRPr lang="ko-K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1BD2DFB6-B8B9-4ACB-BEB4-4226A309437E}"/>
              </a:ext>
            </a:extLst>
          </p:cNvPr>
          <p:cNvSpPr txBox="1"/>
          <p:nvPr/>
        </p:nvSpPr>
        <p:spPr>
          <a:xfrm>
            <a:off x="5798479" y="1660873"/>
            <a:ext cx="4911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</a:t>
            </a:r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Conventional Way: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 regularly spaced </a:t>
            </a:r>
            <a:b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nanowaveguides or nanoresonators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F6857A0-0F6A-4DF3-B98E-0B9872E7D6CB}"/>
              </a:ext>
            </a:extLst>
          </p:cNvPr>
          <p:cNvSpPr txBox="1"/>
          <p:nvPr/>
        </p:nvSpPr>
        <p:spPr>
          <a:xfrm>
            <a:off x="5798479" y="2524179"/>
            <a:ext cx="5701241" cy="64633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most effective way for producing a metasurface</a:t>
            </a:r>
            <a:b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desired</a:t>
            </a:r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profile?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13CE2CD-7011-4D0B-B029-B47778A0BBC5}"/>
              </a:ext>
            </a:extLst>
          </p:cNvPr>
          <p:cNvSpPr txBox="1"/>
          <p:nvPr/>
        </p:nvSpPr>
        <p:spPr>
          <a:xfrm>
            <a:off x="672957" y="4677903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10%</a:t>
            </a:r>
            <a:endParaRPr lang="ko-KR" alt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1AFF7D3-5B2E-4402-897F-5FDBC676D94C}"/>
              </a:ext>
            </a:extLst>
          </p:cNvPr>
          <p:cNvSpPr txBox="1"/>
          <p:nvPr/>
        </p:nvSpPr>
        <p:spPr>
          <a:xfrm>
            <a:off x="672957" y="5977891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30%</a:t>
            </a:r>
            <a:endParaRPr lang="ko-KR" alt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888608A-FF2D-43C1-997F-E8FEFEB7A3D9}"/>
              </a:ext>
            </a:extLst>
          </p:cNvPr>
          <p:cNvSpPr txBox="1"/>
          <p:nvPr/>
        </p:nvSpPr>
        <p:spPr>
          <a:xfrm>
            <a:off x="672957" y="3377915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40%</a:t>
            </a:r>
            <a:endParaRPr lang="ko-KR" alt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9B80CEF-6A9B-4B6D-B920-662DA3713524}"/>
              </a:ext>
            </a:extLst>
          </p:cNvPr>
          <p:cNvSpPr txBox="1"/>
          <p:nvPr/>
        </p:nvSpPr>
        <p:spPr>
          <a:xfrm>
            <a:off x="672957" y="2077927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75%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061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Adjoint Inverse Design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3900257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Inverse Design Concept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33242B91-7527-40B8-91AF-E4AA57FB81D3}"/>
              </a:ext>
            </a:extLst>
          </p:cNvPr>
          <p:cNvGrpSpPr/>
          <p:nvPr/>
        </p:nvGrpSpPr>
        <p:grpSpPr>
          <a:xfrm>
            <a:off x="629230" y="2260106"/>
            <a:ext cx="4388871" cy="2573147"/>
            <a:chOff x="574378" y="2625230"/>
            <a:chExt cx="4388871" cy="2573147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2C349EC4-B7DE-4B06-AECE-B27FA2F83FF2}"/>
                </a:ext>
              </a:extLst>
            </p:cNvPr>
            <p:cNvGrpSpPr/>
            <p:nvPr/>
          </p:nvGrpSpPr>
          <p:grpSpPr>
            <a:xfrm>
              <a:off x="574378" y="3420841"/>
              <a:ext cx="3395134" cy="1777536"/>
              <a:chOff x="1049866" y="2657137"/>
              <a:chExt cx="3395134" cy="1777536"/>
            </a:xfrm>
          </p:grpSpPr>
          <p:sp>
            <p:nvSpPr>
              <p:cNvPr id="17" name="순서도: 문서 16">
                <a:extLst>
                  <a:ext uri="{FF2B5EF4-FFF2-40B4-BE49-F238E27FC236}">
                    <a16:creationId xmlns:a16="http://schemas.microsoft.com/office/drawing/2014/main" id="{C5DE6F9D-74A1-4755-BC64-1B4DB7EE8D9D}"/>
                  </a:ext>
                </a:extLst>
              </p:cNvPr>
              <p:cNvSpPr/>
              <p:nvPr/>
            </p:nvSpPr>
            <p:spPr>
              <a:xfrm>
                <a:off x="1049866" y="3064933"/>
                <a:ext cx="3395134" cy="1369740"/>
              </a:xfrm>
              <a:prstGeom prst="flowChartDocument">
                <a:avLst/>
              </a:prstGeom>
              <a:solidFill>
                <a:schemeClr val="accent1">
                  <a:lumMod val="60000"/>
                  <a:lumOff val="40000"/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1326C025-4722-4664-A91C-3C0500BFD42A}"/>
                  </a:ext>
                </a:extLst>
              </p:cNvPr>
              <p:cNvSpPr/>
              <p:nvPr/>
            </p:nvSpPr>
            <p:spPr>
              <a:xfrm>
                <a:off x="1533810" y="2657137"/>
                <a:ext cx="567266" cy="41228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4FB8C366-2F96-4E5C-B1DE-2B3EEBB8262C}"/>
                  </a:ext>
                </a:extLst>
              </p:cNvPr>
              <p:cNvSpPr/>
              <p:nvPr/>
            </p:nvSpPr>
            <p:spPr>
              <a:xfrm>
                <a:off x="1262915" y="2657137"/>
                <a:ext cx="208463" cy="41228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E678C99E-973C-4828-A561-43D02935769C}"/>
                  </a:ext>
                </a:extLst>
              </p:cNvPr>
              <p:cNvSpPr/>
              <p:nvPr/>
            </p:nvSpPr>
            <p:spPr>
              <a:xfrm>
                <a:off x="3234235" y="2657137"/>
                <a:ext cx="208463" cy="41228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87566479-CE38-4EB4-B678-2135E35A6FD6}"/>
                  </a:ext>
                </a:extLst>
              </p:cNvPr>
              <p:cNvSpPr/>
              <p:nvPr/>
            </p:nvSpPr>
            <p:spPr>
              <a:xfrm>
                <a:off x="3520291" y="2657137"/>
                <a:ext cx="567266" cy="41228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4225E729-8247-410B-9F06-9223FB14C5F8}"/>
                  </a:ext>
                </a:extLst>
              </p:cNvPr>
              <p:cNvSpPr/>
              <p:nvPr/>
            </p:nvSpPr>
            <p:spPr>
              <a:xfrm>
                <a:off x="2608860" y="2657137"/>
                <a:ext cx="567266" cy="41228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9A529C46-28EA-431E-97C6-9B5EC5066F26}"/>
                  </a:ext>
                </a:extLst>
              </p:cNvPr>
              <p:cNvSpPr/>
              <p:nvPr/>
            </p:nvSpPr>
            <p:spPr>
              <a:xfrm>
                <a:off x="2371667" y="2657137"/>
                <a:ext cx="567266" cy="41228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21" name="직선 화살표 연결선 20">
              <a:extLst>
                <a:ext uri="{FF2B5EF4-FFF2-40B4-BE49-F238E27FC236}">
                  <a16:creationId xmlns:a16="http://schemas.microsoft.com/office/drawing/2014/main" id="{E8D69306-EBD8-43B3-9B54-F2C5B9245970}"/>
                </a:ext>
              </a:extLst>
            </p:cNvPr>
            <p:cNvCxnSpPr/>
            <p:nvPr/>
          </p:nvCxnSpPr>
          <p:spPr>
            <a:xfrm flipV="1">
              <a:off x="1920323" y="4038019"/>
              <a:ext cx="0" cy="950976"/>
            </a:xfrm>
            <a:prstGeom prst="straightConnector1">
              <a:avLst/>
            </a:prstGeom>
            <a:ln w="920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화살표 연결선 59">
              <a:extLst>
                <a:ext uri="{FF2B5EF4-FFF2-40B4-BE49-F238E27FC236}">
                  <a16:creationId xmlns:a16="http://schemas.microsoft.com/office/drawing/2014/main" id="{033D07D7-CDE4-4121-BB21-7554D666FD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20323" y="2625230"/>
              <a:ext cx="903344" cy="658104"/>
            </a:xfrm>
            <a:prstGeom prst="straightConnector1">
              <a:avLst/>
            </a:prstGeom>
            <a:ln w="920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6D4264-A1AA-46E1-BA3C-CD0956B68697}"/>
                </a:ext>
              </a:extLst>
            </p:cNvPr>
            <p:cNvSpPr txBox="1"/>
            <p:nvPr/>
          </p:nvSpPr>
          <p:spPr>
            <a:xfrm>
              <a:off x="660702" y="4619663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SiO2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37526D1-63AA-40F0-A024-A9F7B41B7440}"/>
                </a:ext>
              </a:extLst>
            </p:cNvPr>
            <p:cNvSpPr txBox="1"/>
            <p:nvPr/>
          </p:nvSpPr>
          <p:spPr>
            <a:xfrm>
              <a:off x="3919373" y="4178637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Substrate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340A642-5180-483C-9DCF-440AF4BC35A3}"/>
                </a:ext>
              </a:extLst>
            </p:cNvPr>
            <p:cNvSpPr txBox="1"/>
            <p:nvPr/>
          </p:nvSpPr>
          <p:spPr>
            <a:xfrm>
              <a:off x="4195090" y="2914002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Air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E750FF1-FAD7-4499-B836-BCB74EAA34B6}"/>
                </a:ext>
              </a:extLst>
            </p:cNvPr>
            <p:cNvSpPr txBox="1"/>
            <p:nvPr/>
          </p:nvSpPr>
          <p:spPr>
            <a:xfrm>
              <a:off x="2032958" y="4384781"/>
              <a:ext cx="1395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Visible Light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F53C1C3-347F-4D47-B931-6634A4B65403}"/>
                </a:ext>
              </a:extLst>
            </p:cNvPr>
            <p:cNvSpPr txBox="1"/>
            <p:nvPr/>
          </p:nvSpPr>
          <p:spPr>
            <a:xfrm>
              <a:off x="3996318" y="3441820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latin typeface="Times New Roman" panose="02020603050405020304" pitchFamily="18" charset="0"/>
                  <a:cs typeface="Times New Roman" panose="02020603050405020304" pitchFamily="18" charset="0"/>
                </a:rPr>
                <a:t>Grating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209C0E19-B340-4A49-8A8F-9D3E6D6E5547}"/>
              </a:ext>
            </a:extLst>
          </p:cNvPr>
          <p:cNvSpPr txBox="1"/>
          <p:nvPr/>
        </p:nvSpPr>
        <p:spPr>
          <a:xfrm>
            <a:off x="507776" y="1666238"/>
            <a:ext cx="4631781" cy="40011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000">
                <a:latin typeface="Times New Roman" panose="02020603050405020304" pitchFamily="18" charset="0"/>
                <a:cs typeface="Times New Roman" panose="02020603050405020304" pitchFamily="18" charset="0"/>
              </a:rPr>
              <a:t>Grating Purpose: Diffraction to target order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3E9E4822-6102-43CE-9DB9-2A965F5AF520}"/>
              </a:ext>
            </a:extLst>
          </p:cNvPr>
          <p:cNvGrpSpPr/>
          <p:nvPr/>
        </p:nvGrpSpPr>
        <p:grpSpPr>
          <a:xfrm>
            <a:off x="6809460" y="1472480"/>
            <a:ext cx="3408118" cy="2600735"/>
            <a:chOff x="6935621" y="1437284"/>
            <a:chExt cx="3408118" cy="260073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578C085-5A4C-4FAD-9A39-DEDDAF13F513}"/>
                </a:ext>
              </a:extLst>
            </p:cNvPr>
            <p:cNvSpPr txBox="1"/>
            <p:nvPr/>
          </p:nvSpPr>
          <p:spPr>
            <a:xfrm>
              <a:off x="7396484" y="1437284"/>
              <a:ext cx="24352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State-of-the-art example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B824945E-7A85-460A-B935-1BFF9D1CC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35621" y="2012871"/>
              <a:ext cx="3408118" cy="1686594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5D7959B-6114-443D-8501-1F0CCDD91CCF}"/>
                </a:ext>
              </a:extLst>
            </p:cNvPr>
            <p:cNvSpPr txBox="1"/>
            <p:nvPr/>
          </p:nvSpPr>
          <p:spPr>
            <a:xfrm>
              <a:off x="7211337" y="3699465"/>
              <a:ext cx="28440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Jonathan Fan, </a:t>
              </a:r>
              <a:r>
                <a:rPr lang="en-US" altLang="ko-K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Nano Lett</a:t>
              </a:r>
              <a:r>
                <a:rPr lang="en-US" altLang="ko-KR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(2017)</a:t>
              </a:r>
              <a:endParaRPr lang="ko-K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0" name="그림 99">
            <a:extLst>
              <a:ext uri="{FF2B5EF4-FFF2-40B4-BE49-F238E27FC236}">
                <a16:creationId xmlns:a16="http://schemas.microsoft.com/office/drawing/2014/main" id="{B9524F29-CAB0-4706-985B-60E221DDC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894" y="4623871"/>
            <a:ext cx="6105513" cy="189516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9663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Adjoint Inverse Design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298" y="1060193"/>
            <a:ext cx="4932901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Adjoint Inverse Design Theory 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CF208E5-6371-4B48-9E44-D4E5701E3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07" y="1718361"/>
            <a:ext cx="4504267" cy="3258162"/>
          </a:xfrm>
          <a:prstGeom prst="rect">
            <a:avLst/>
          </a:prstGeom>
        </p:spPr>
      </p:pic>
      <p:graphicFrame>
        <p:nvGraphicFramePr>
          <p:cNvPr id="54" name="개체 53">
            <a:extLst>
              <a:ext uri="{FF2B5EF4-FFF2-40B4-BE49-F238E27FC236}">
                <a16:creationId xmlns:a16="http://schemas.microsoft.com/office/drawing/2014/main" id="{33CB8FF8-68A2-4842-82B8-AED174E46E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406948"/>
              </p:ext>
            </p:extLst>
          </p:nvPr>
        </p:nvGraphicFramePr>
        <p:xfrm>
          <a:off x="707405" y="5394903"/>
          <a:ext cx="6019801" cy="853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14520" imgH="469800" progId="Equation.DSMT4">
                  <p:embed/>
                </p:oleObj>
              </mc:Choice>
              <mc:Fallback>
                <p:oleObj name="Equation" r:id="rId4" imgW="3314520" imgH="469800" progId="Equation.DSMT4">
                  <p:embed/>
                  <p:pic>
                    <p:nvPicPr>
                      <p:cNvPr id="46" name="개체 45">
                        <a:extLst>
                          <a:ext uri="{FF2B5EF4-FFF2-40B4-BE49-F238E27FC236}">
                            <a16:creationId xmlns:a16="http://schemas.microsoft.com/office/drawing/2014/main" id="{1BD5CB4B-3E2D-447B-B0EB-9368D3DACC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7405" y="5394903"/>
                        <a:ext cx="6019801" cy="853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개체 71">
            <a:extLst>
              <a:ext uri="{FF2B5EF4-FFF2-40B4-BE49-F238E27FC236}">
                <a16:creationId xmlns:a16="http://schemas.microsoft.com/office/drawing/2014/main" id="{BDFAFCFB-455B-48C5-96C0-3709F72D22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3472772"/>
              </p:ext>
            </p:extLst>
          </p:nvPr>
        </p:nvGraphicFramePr>
        <p:xfrm>
          <a:off x="9042609" y="1902114"/>
          <a:ext cx="2464062" cy="730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00200" imgH="482600" progId="Equation.DSMT4">
                  <p:embed/>
                </p:oleObj>
              </mc:Choice>
              <mc:Fallback>
                <p:oleObj name="Equation" r:id="rId6" imgW="1600200" imgH="482600" progId="Equation.DSMT4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D1A33FCF-40C6-436C-890E-FB80707FAE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2609" y="1902114"/>
                        <a:ext cx="2464062" cy="73045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개체 73">
            <a:extLst>
              <a:ext uri="{FF2B5EF4-FFF2-40B4-BE49-F238E27FC236}">
                <a16:creationId xmlns:a16="http://schemas.microsoft.com/office/drawing/2014/main" id="{ECB3E8AC-C581-45BD-8FA7-8299A5FAAD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239186"/>
              </p:ext>
            </p:extLst>
          </p:nvPr>
        </p:nvGraphicFramePr>
        <p:xfrm>
          <a:off x="7350258" y="4225433"/>
          <a:ext cx="3807234" cy="2338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276360" imgH="2006280" progId="Equation.DSMT4">
                  <p:embed/>
                </p:oleObj>
              </mc:Choice>
              <mc:Fallback>
                <p:oleObj name="Equation" r:id="rId8" imgW="3276360" imgH="2006280" progId="Equation.DSMT4">
                  <p:embed/>
                  <p:pic>
                    <p:nvPicPr>
                      <p:cNvPr id="13" name="개체 12">
                        <a:extLst>
                          <a:ext uri="{FF2B5EF4-FFF2-40B4-BE49-F238E27FC236}">
                            <a16:creationId xmlns:a16="http://schemas.microsoft.com/office/drawing/2014/main" id="{E6370C73-1A48-443F-AD1F-99E5F19E74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258" y="4225433"/>
                        <a:ext cx="3807234" cy="233894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787BC247-0612-48B3-8B4E-FED38513F5F3}"/>
              </a:ext>
            </a:extLst>
          </p:cNvPr>
          <p:cNvSpPr txBox="1">
            <a:spLocks/>
          </p:cNvSpPr>
          <p:nvPr/>
        </p:nvSpPr>
        <p:spPr>
          <a:xfrm>
            <a:off x="9139472" y="1472480"/>
            <a:ext cx="2242079" cy="392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Wave Equation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4475F6E0-846D-42A5-A9E2-9BF48BC5BFA8}"/>
              </a:ext>
            </a:extLst>
          </p:cNvPr>
          <p:cNvSpPr/>
          <p:nvPr/>
        </p:nvSpPr>
        <p:spPr>
          <a:xfrm>
            <a:off x="10386296" y="2253199"/>
            <a:ext cx="336792" cy="3907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CF14FB68-26E8-4F37-A436-57F3E75893E1}"/>
              </a:ext>
            </a:extLst>
          </p:cNvPr>
          <p:cNvSpPr txBox="1">
            <a:spLocks/>
          </p:cNvSpPr>
          <p:nvPr/>
        </p:nvSpPr>
        <p:spPr>
          <a:xfrm>
            <a:off x="10050875" y="3238273"/>
            <a:ext cx="1817887" cy="3928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 Target</a:t>
            </a:r>
          </a:p>
        </p:txBody>
      </p: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767D11E5-644A-4510-8DEC-F4669753A599}"/>
              </a:ext>
            </a:extLst>
          </p:cNvPr>
          <p:cNvCxnSpPr>
            <a:cxnSpLocks/>
            <a:stCxn id="78" idx="0"/>
            <a:endCxn id="77" idx="4"/>
          </p:cNvCxnSpPr>
          <p:nvPr/>
        </p:nvCxnSpPr>
        <p:spPr>
          <a:xfrm flipH="1" flipV="1">
            <a:off x="10554692" y="2643920"/>
            <a:ext cx="405127" cy="594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>
            <a:extLst>
              <a:ext uri="{FF2B5EF4-FFF2-40B4-BE49-F238E27FC236}">
                <a16:creationId xmlns:a16="http://schemas.microsoft.com/office/drawing/2014/main" id="{714C0AD9-E654-4CD1-91C0-39FC7F365C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90256" y="1715211"/>
            <a:ext cx="4591536" cy="1481141"/>
          </a:xfrm>
          <a:prstGeom prst="rect">
            <a:avLst/>
          </a:prstGeom>
        </p:spPr>
      </p:pic>
      <p:sp>
        <p:nvSpPr>
          <p:cNvPr id="16" name="화살표: 왼쪽 15">
            <a:extLst>
              <a:ext uri="{FF2B5EF4-FFF2-40B4-BE49-F238E27FC236}">
                <a16:creationId xmlns:a16="http://schemas.microsoft.com/office/drawing/2014/main" id="{7F3C1E58-63E8-4749-A323-04EE20AC9E6D}"/>
              </a:ext>
            </a:extLst>
          </p:cNvPr>
          <p:cNvSpPr/>
          <p:nvPr/>
        </p:nvSpPr>
        <p:spPr>
          <a:xfrm rot="18888530">
            <a:off x="8596591" y="3082296"/>
            <a:ext cx="1813654" cy="76075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Discretization</a:t>
            </a:r>
            <a:endParaRPr lang="ko-KR" altLang="en-US" dirty="0"/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26B61352-E04A-4D0F-8159-E223A2C3EF46}"/>
              </a:ext>
            </a:extLst>
          </p:cNvPr>
          <p:cNvSpPr txBox="1">
            <a:spLocks/>
          </p:cNvSpPr>
          <p:nvPr/>
        </p:nvSpPr>
        <p:spPr>
          <a:xfrm>
            <a:off x="5594171" y="3082522"/>
            <a:ext cx="1905157" cy="392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Lorentz Reciprocity</a:t>
            </a:r>
          </a:p>
        </p:txBody>
      </p:sp>
    </p:spTree>
    <p:extLst>
      <p:ext uri="{BB962C8B-B14F-4D97-AF65-F5344CB8AC3E}">
        <p14:creationId xmlns:p14="http://schemas.microsoft.com/office/powerpoint/2010/main" val="1588593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Adjoint Inverse Design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298" y="1060193"/>
            <a:ext cx="4247101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Adjoint Inverse Design Theory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52ABA11-4507-4653-AB0B-019C2C57F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526" y="1684716"/>
            <a:ext cx="3878856" cy="17659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E5D7DE0-4F5E-43CB-916E-AE4F929BF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93" y="1684716"/>
            <a:ext cx="8415867" cy="4538284"/>
          </a:xfrm>
          <a:prstGeom prst="rect">
            <a:avLst/>
          </a:prstGeom>
        </p:spPr>
      </p:pic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D63A4ECE-6768-4325-9EBB-7B8D0E8ACF41}"/>
              </a:ext>
            </a:extLst>
          </p:cNvPr>
          <p:cNvSpPr/>
          <p:nvPr/>
        </p:nvSpPr>
        <p:spPr>
          <a:xfrm>
            <a:off x="3772079" y="5675648"/>
            <a:ext cx="856445" cy="547352"/>
          </a:xfrm>
          <a:prstGeom prst="round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A5361FA4-A3A7-4195-860E-047E300DC063}"/>
              </a:ext>
            </a:extLst>
          </p:cNvPr>
          <p:cNvCxnSpPr>
            <a:cxnSpLocks/>
          </p:cNvCxnSpPr>
          <p:nvPr/>
        </p:nvCxnSpPr>
        <p:spPr>
          <a:xfrm>
            <a:off x="4628524" y="5949324"/>
            <a:ext cx="3047486" cy="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개체 41">
            <a:extLst>
              <a:ext uri="{FF2B5EF4-FFF2-40B4-BE49-F238E27FC236}">
                <a16:creationId xmlns:a16="http://schemas.microsoft.com/office/drawing/2014/main" id="{363666DA-0FB3-44E9-B94E-4F1E127C07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515457"/>
              </p:ext>
            </p:extLst>
          </p:nvPr>
        </p:nvGraphicFramePr>
        <p:xfrm>
          <a:off x="7838516" y="5613107"/>
          <a:ext cx="3828391" cy="672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705100" imgH="482600" progId="Equation.DSMT4">
                  <p:embed/>
                </p:oleObj>
              </mc:Choice>
              <mc:Fallback>
                <p:oleObj name="Equation" r:id="rId5" imgW="2705100" imgH="482600" progId="Equation.DSMT4">
                  <p:embed/>
                  <p:pic>
                    <p:nvPicPr>
                      <p:cNvPr id="26" name="개체 25">
                        <a:extLst>
                          <a:ext uri="{FF2B5EF4-FFF2-40B4-BE49-F238E27FC236}">
                            <a16:creationId xmlns:a16="http://schemas.microsoft.com/office/drawing/2014/main" id="{ED5B97DA-4A33-4D2F-955D-1DD9900422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8516" y="5613107"/>
                        <a:ext cx="3828391" cy="672434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chemeClr val="accent2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개체 44">
            <a:extLst>
              <a:ext uri="{FF2B5EF4-FFF2-40B4-BE49-F238E27FC236}">
                <a16:creationId xmlns:a16="http://schemas.microsoft.com/office/drawing/2014/main" id="{A6AA8351-13AD-4B95-AD59-3DF57B6629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8670215"/>
              </p:ext>
            </p:extLst>
          </p:nvPr>
        </p:nvGraphicFramePr>
        <p:xfrm>
          <a:off x="5238920" y="6104868"/>
          <a:ext cx="1714160" cy="39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17115" imgH="253890" progId="Equation.DSMT4">
                  <p:embed/>
                </p:oleObj>
              </mc:Choice>
              <mc:Fallback>
                <p:oleObj name="Equation" r:id="rId7" imgW="1117115" imgH="253890" progId="Equation.DSMT4">
                  <p:embed/>
                  <p:pic>
                    <p:nvPicPr>
                      <p:cNvPr id="16" name="개체 15">
                        <a:extLst>
                          <a:ext uri="{FF2B5EF4-FFF2-40B4-BE49-F238E27FC236}">
                            <a16:creationId xmlns:a16="http://schemas.microsoft.com/office/drawing/2014/main" id="{9A5F083F-085D-4670-AB29-830ABB3B43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920" y="6104868"/>
                        <a:ext cx="1714160" cy="3918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5224E579-A935-4B91-BBC0-40AA511C389A}"/>
              </a:ext>
            </a:extLst>
          </p:cNvPr>
          <p:cNvSpPr/>
          <p:nvPr/>
        </p:nvSpPr>
        <p:spPr>
          <a:xfrm>
            <a:off x="5238920" y="6033417"/>
            <a:ext cx="1803042" cy="4893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B0E5F2F6-A8DD-480F-B4DC-14925A54F6BB}"/>
              </a:ext>
            </a:extLst>
          </p:cNvPr>
          <p:cNvSpPr/>
          <p:nvPr/>
        </p:nvSpPr>
        <p:spPr>
          <a:xfrm>
            <a:off x="10754262" y="5745574"/>
            <a:ext cx="336792" cy="390721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81EA28B5-04F0-4EB8-96D8-F78AF2EF33E2}"/>
              </a:ext>
            </a:extLst>
          </p:cNvPr>
          <p:cNvSpPr/>
          <p:nvPr/>
        </p:nvSpPr>
        <p:spPr>
          <a:xfrm>
            <a:off x="11188428" y="5745574"/>
            <a:ext cx="336792" cy="390721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3085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Topology Optimization Method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Meta-Optics Inverse Design Framework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E5325E4-C99E-43B5-99DF-4D806D80C1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52" r="19994"/>
          <a:stretch/>
        </p:blipFill>
        <p:spPr>
          <a:xfrm>
            <a:off x="314286" y="2383385"/>
            <a:ext cx="2977816" cy="3427757"/>
          </a:xfrm>
          <a:prstGeom prst="rect">
            <a:avLst/>
          </a:prstGeom>
        </p:spPr>
      </p:pic>
      <p:grpSp>
        <p:nvGrpSpPr>
          <p:cNvPr id="63" name="그룹 62">
            <a:extLst>
              <a:ext uri="{FF2B5EF4-FFF2-40B4-BE49-F238E27FC236}">
                <a16:creationId xmlns:a16="http://schemas.microsoft.com/office/drawing/2014/main" id="{79719098-F2FC-4208-8728-CF0F9585E8BD}"/>
              </a:ext>
            </a:extLst>
          </p:cNvPr>
          <p:cNvGrpSpPr/>
          <p:nvPr/>
        </p:nvGrpSpPr>
        <p:grpSpPr>
          <a:xfrm>
            <a:off x="3798883" y="2374259"/>
            <a:ext cx="5371534" cy="2468578"/>
            <a:chOff x="3913183" y="2003092"/>
            <a:chExt cx="5371534" cy="2468578"/>
          </a:xfrm>
        </p:grpSpPr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14308E5D-6CB9-456B-A5C1-73BA76336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13183" y="2372424"/>
              <a:ext cx="2520000" cy="2099246"/>
            </a:xfrm>
            <a:prstGeom prst="rect">
              <a:avLst/>
            </a:prstGeom>
          </p:spPr>
        </p:pic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7F1D27A8-B609-4027-8868-951AA3D4D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64717" y="2266693"/>
              <a:ext cx="2520000" cy="2136616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7EAEA2F-ABE6-4FC1-8A23-1F9397105B83}"/>
                </a:ext>
              </a:extLst>
            </p:cNvPr>
            <p:cNvSpPr txBox="1"/>
            <p:nvPr/>
          </p:nvSpPr>
          <p:spPr>
            <a:xfrm>
              <a:off x="4102357" y="2003092"/>
              <a:ext cx="20377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Forward Simulation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836DB24-6794-4A90-A4ED-85A2B4074A5B}"/>
                </a:ext>
              </a:extLst>
            </p:cNvPr>
            <p:cNvSpPr txBox="1"/>
            <p:nvPr/>
          </p:nvSpPr>
          <p:spPr>
            <a:xfrm>
              <a:off x="6922055" y="2003092"/>
              <a:ext cx="19607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Adjoint Simulation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53" name="개체 52">
            <a:extLst>
              <a:ext uri="{FF2B5EF4-FFF2-40B4-BE49-F238E27FC236}">
                <a16:creationId xmlns:a16="http://schemas.microsoft.com/office/drawing/2014/main" id="{919A52AC-404F-4F67-9F53-75D5BEB8BA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6716405"/>
              </p:ext>
            </p:extLst>
          </p:nvPr>
        </p:nvGraphicFramePr>
        <p:xfrm>
          <a:off x="3735629" y="5806043"/>
          <a:ext cx="217487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36480" imgH="457200" progId="Equation.DSMT4">
                  <p:embed/>
                </p:oleObj>
              </mc:Choice>
              <mc:Fallback>
                <p:oleObj name="Equation" r:id="rId6" imgW="1536480" imgH="457200" progId="Equation.DSMT4">
                  <p:embed/>
                  <p:pic>
                    <p:nvPicPr>
                      <p:cNvPr id="42" name="개체 41">
                        <a:extLst>
                          <a:ext uri="{FF2B5EF4-FFF2-40B4-BE49-F238E27FC236}">
                            <a16:creationId xmlns:a16="http://schemas.microsoft.com/office/drawing/2014/main" id="{363666DA-0FB3-44E9-B94E-4F1E127C07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5629" y="5806043"/>
                        <a:ext cx="2174875" cy="638175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chemeClr val="accent2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4CBDD6AA-95E2-4DE5-9967-571F770A2C51}"/>
              </a:ext>
            </a:extLst>
          </p:cNvPr>
          <p:cNvCxnSpPr>
            <a:cxnSpLocks/>
            <a:stCxn id="50" idx="2"/>
          </p:cNvCxnSpPr>
          <p:nvPr/>
        </p:nvCxnSpPr>
        <p:spPr>
          <a:xfrm flipH="1">
            <a:off x="5720821" y="4774476"/>
            <a:ext cx="2189596" cy="112372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A7018B3D-3835-4A1D-876D-82407AE6A977}"/>
              </a:ext>
            </a:extLst>
          </p:cNvPr>
          <p:cNvCxnSpPr>
            <a:cxnSpLocks/>
          </p:cNvCxnSpPr>
          <p:nvPr/>
        </p:nvCxnSpPr>
        <p:spPr>
          <a:xfrm flipH="1">
            <a:off x="5288515" y="4842837"/>
            <a:ext cx="253398" cy="1055365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타원 57">
            <a:extLst>
              <a:ext uri="{FF2B5EF4-FFF2-40B4-BE49-F238E27FC236}">
                <a16:creationId xmlns:a16="http://schemas.microsoft.com/office/drawing/2014/main" id="{CFF9F2F5-0C56-4D72-8964-F656416BBF21}"/>
              </a:ext>
            </a:extLst>
          </p:cNvPr>
          <p:cNvSpPr/>
          <p:nvPr/>
        </p:nvSpPr>
        <p:spPr>
          <a:xfrm>
            <a:off x="5017882" y="5929769"/>
            <a:ext cx="336792" cy="390721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F8FD9049-3450-4683-8687-D7CAD9E827D9}"/>
              </a:ext>
            </a:extLst>
          </p:cNvPr>
          <p:cNvSpPr/>
          <p:nvPr/>
        </p:nvSpPr>
        <p:spPr>
          <a:xfrm>
            <a:off x="5452048" y="5929769"/>
            <a:ext cx="336792" cy="390721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381C1CB-AE7C-469C-9C74-73FE321E554D}"/>
              </a:ext>
            </a:extLst>
          </p:cNvPr>
          <p:cNvSpPr txBox="1"/>
          <p:nvPr/>
        </p:nvSpPr>
        <p:spPr>
          <a:xfrm>
            <a:off x="174557" y="1689367"/>
            <a:ext cx="3243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 permittivity profile</a:t>
            </a:r>
            <a:b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(Gaussian Blurred for clustering)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3C47539-01BE-41D0-965C-B8A7D6EEA9A0}"/>
              </a:ext>
            </a:extLst>
          </p:cNvPr>
          <p:cNvSpPr txBox="1"/>
          <p:nvPr/>
        </p:nvSpPr>
        <p:spPr>
          <a:xfrm>
            <a:off x="4399704" y="1629473"/>
            <a:ext cx="38715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iteration, </a:t>
            </a:r>
          </a:p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forward and adjoint simulations are: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16DF528E-5F4E-4148-B321-08DFEB389E9C}"/>
              </a:ext>
            </a:extLst>
          </p:cNvPr>
          <p:cNvCxnSpPr>
            <a:cxnSpLocks/>
          </p:cNvCxnSpPr>
          <p:nvPr/>
        </p:nvCxnSpPr>
        <p:spPr>
          <a:xfrm>
            <a:off x="5952357" y="6175375"/>
            <a:ext cx="1710796" cy="0"/>
          </a:xfrm>
          <a:prstGeom prst="straightConnector1">
            <a:avLst/>
          </a:prstGeom>
          <a:ln w="190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B1AAA852-D69D-469A-8304-6DF2822A9CF7}"/>
              </a:ext>
            </a:extLst>
          </p:cNvPr>
          <p:cNvSpPr txBox="1"/>
          <p:nvPr/>
        </p:nvSpPr>
        <p:spPr>
          <a:xfrm>
            <a:off x="6370625" y="5806043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ADAM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F2E574A-ED42-4E25-8C76-C7C988261D84}"/>
                  </a:ext>
                </a:extLst>
              </p:cNvPr>
              <p:cNvSpPr txBox="1"/>
              <p:nvPr/>
            </p:nvSpPr>
            <p:spPr>
              <a:xfrm>
                <a:off x="1427855" y="5833856"/>
                <a:ext cx="73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ko-K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F2E574A-ED42-4E25-8C76-C7C988261D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7855" y="5833856"/>
                <a:ext cx="736600" cy="400110"/>
              </a:xfrm>
              <a:prstGeom prst="rect">
                <a:avLst/>
              </a:prstGeom>
              <a:blipFill>
                <a:blip r:embed="rId8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F651261-634F-4F01-B949-7281920740A6}"/>
                  </a:ext>
                </a:extLst>
              </p:cNvPr>
              <p:cNvSpPr txBox="1"/>
              <p:nvPr/>
            </p:nvSpPr>
            <p:spPr>
              <a:xfrm>
                <a:off x="8227690" y="5918829"/>
                <a:ext cx="99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ko-K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</m:oMath>
                  </m:oMathPara>
                </a14:m>
                <a:endParaRPr lang="ko-KR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F651261-634F-4F01-B949-728192074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690" y="5918829"/>
                <a:ext cx="990600" cy="400110"/>
              </a:xfrm>
              <a:prstGeom prst="rect">
                <a:avLst/>
              </a:prstGeom>
              <a:blipFill>
                <a:blip r:embed="rId9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5" name="그림 94">
            <a:extLst>
              <a:ext uri="{FF2B5EF4-FFF2-40B4-BE49-F238E27FC236}">
                <a16:creationId xmlns:a16="http://schemas.microsoft.com/office/drawing/2014/main" id="{5ED294A1-04BC-496C-B40D-F4B0E26BEA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49296" y="5560442"/>
            <a:ext cx="1839995" cy="4001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1CF581AE-E2CD-40CA-86C2-9B5301582F30}"/>
                  </a:ext>
                </a:extLst>
              </p:cNvPr>
              <p:cNvSpPr txBox="1"/>
              <p:nvPr/>
            </p:nvSpPr>
            <p:spPr>
              <a:xfrm>
                <a:off x="9837889" y="5929775"/>
                <a:ext cx="2079959" cy="582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ko-K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ko-K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ko-K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altLang="ko-K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ko-KR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ko-K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altLang="ko-KR" sz="2000" dirty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o-KR" alt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l-GR" altLang="ko-KR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num>
                      <m:den>
                        <m:r>
                          <a:rPr lang="ko-KR" altLang="en-US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l-GR" altLang="ko-KR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endParaRPr lang="ko-KR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1CF581AE-E2CD-40CA-86C2-9B5301582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7889" y="5929775"/>
                <a:ext cx="2079959" cy="58233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5" name="그림 104">
            <a:extLst>
              <a:ext uri="{FF2B5EF4-FFF2-40B4-BE49-F238E27FC236}">
                <a16:creationId xmlns:a16="http://schemas.microsoft.com/office/drawing/2014/main" id="{4CB93EDB-B8A6-4B94-8872-84BB510ABD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34691" y="5559510"/>
            <a:ext cx="1839995" cy="400109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8F7336E0-BB19-4D68-9C57-F716B13BD652}"/>
              </a:ext>
            </a:extLst>
          </p:cNvPr>
          <p:cNvSpPr txBox="1"/>
          <p:nvPr/>
        </p:nvSpPr>
        <p:spPr>
          <a:xfrm>
            <a:off x="7830846" y="5163647"/>
            <a:ext cx="1204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Times New Roman" panose="02020603050405020304" pitchFamily="18" charset="0"/>
                <a:cs typeface="Times New Roman" panose="02020603050405020304" pitchFamily="18" charset="0"/>
              </a:rPr>
              <a:t>Iteration m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238CB0F4-AE2E-4373-AEF4-560328A2D7CE}"/>
              </a:ext>
            </a:extLst>
          </p:cNvPr>
          <p:cNvSpPr txBox="1"/>
          <p:nvPr/>
        </p:nvSpPr>
        <p:spPr>
          <a:xfrm>
            <a:off x="10131204" y="515074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Iteration m+1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사각형: 둥근 모서리 107">
            <a:extLst>
              <a:ext uri="{FF2B5EF4-FFF2-40B4-BE49-F238E27FC236}">
                <a16:creationId xmlns:a16="http://schemas.microsoft.com/office/drawing/2014/main" id="{6DF56B86-7F8C-4D4B-AB3B-995B1B26AAA0}"/>
              </a:ext>
            </a:extLst>
          </p:cNvPr>
          <p:cNvSpPr/>
          <p:nvPr/>
        </p:nvSpPr>
        <p:spPr>
          <a:xfrm>
            <a:off x="7705006" y="5041906"/>
            <a:ext cx="4212842" cy="1763455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9" name="그림 108">
            <a:extLst>
              <a:ext uri="{FF2B5EF4-FFF2-40B4-BE49-F238E27FC236}">
                <a16:creationId xmlns:a16="http://schemas.microsoft.com/office/drawing/2014/main" id="{3532A943-CE68-44B8-BC4E-770B087C87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36311" y="1838008"/>
            <a:ext cx="2346232" cy="1759674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4F52602F-8E9D-424A-93AF-1AD5EDAB82CE}"/>
              </a:ext>
            </a:extLst>
          </p:cNvPr>
          <p:cNvSpPr txBox="1"/>
          <p:nvPr/>
        </p:nvSpPr>
        <p:spPr>
          <a:xfrm>
            <a:off x="10036109" y="1530231"/>
            <a:ext cx="1277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Gaussian Filter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817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Topology Optimization Method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Flow Chart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422210-7506-4B68-A7B8-7FA34E8724B3}"/>
                  </a:ext>
                </a:extLst>
              </p:cNvPr>
              <p:cNvSpPr txBox="1"/>
              <p:nvPr/>
            </p:nvSpPr>
            <p:spPr>
              <a:xfrm>
                <a:off x="228663" y="3493081"/>
                <a:ext cx="1662477" cy="738664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Initial Metagrating </a:t>
                </a:r>
              </a:p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Pattern Design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ko-KR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422210-7506-4B68-A7B8-7FA34E872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63" y="3493081"/>
                <a:ext cx="1662477" cy="738664"/>
              </a:xfrm>
              <a:prstGeom prst="rect">
                <a:avLst/>
              </a:prstGeom>
              <a:blipFill>
                <a:blip r:embed="rId3"/>
                <a:stretch>
                  <a:fillRect t="-1653" r="-735" b="-82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99086225-6193-4AC8-9738-2C794E868985}"/>
              </a:ext>
            </a:extLst>
          </p:cNvPr>
          <p:cNvSpPr txBox="1"/>
          <p:nvPr/>
        </p:nvSpPr>
        <p:spPr>
          <a:xfrm>
            <a:off x="4565601" y="3043915"/>
            <a:ext cx="7280341" cy="3582172"/>
          </a:xfrm>
          <a:prstGeom prst="rect">
            <a:avLst/>
          </a:prstGeom>
          <a:solidFill>
            <a:schemeClr val="bg2"/>
          </a:solidFill>
          <a:ln w="22225">
            <a:solidFill>
              <a:schemeClr val="bg2">
                <a:lumMod val="2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1400" dirty="0">
              <a:noFill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4D18023-DDD9-4F1F-94A6-C355E5390933}"/>
                  </a:ext>
                </a:extLst>
              </p:cNvPr>
              <p:cNvSpPr txBox="1"/>
              <p:nvPr/>
            </p:nvSpPr>
            <p:spPr>
              <a:xfrm>
                <a:off x="269004" y="1890860"/>
                <a:ext cx="2256734" cy="738664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ko-KR" sz="1400" i="1" smtClean="0">
                          <a:latin typeface="Cambria Math" panose="02040503050406030204" pitchFamily="18" charset="0"/>
                        </a:rPr>
                        <m:t>Random</m:t>
                      </m:r>
                      <m:r>
                        <a:rPr lang="en-US" altLang="ko-KR" sz="14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i="1">
                          <a:latin typeface="Cambria Math" panose="02040503050406030204" pitchFamily="18" charset="0"/>
                        </a:rPr>
                        <m:t>Distribution</m:t>
                      </m:r>
                      <m:r>
                        <a:rPr lang="en-US" altLang="ko-KR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i="1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ko-KR" sz="1400" b="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ko-KR" sz="1400" i="1">
                          <a:latin typeface="Cambria Math" panose="02040503050406030204" pitchFamily="18" charset="0"/>
                        </a:rPr>
                        <m:t>Refractive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i="1">
                          <a:latin typeface="Cambria Math" panose="02040503050406030204" pitchFamily="18" charset="0"/>
                        </a:rPr>
                        <m:t>index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i="1">
                          <a:latin typeface="Cambria Math" panose="02040503050406030204" pitchFamily="18" charset="0"/>
                        </a:rPr>
                        <m:t>profile</m:t>
                      </m:r>
                    </m:oMath>
                  </m:oMathPara>
                </a14:m>
                <a:endParaRPr lang="en-US" altLang="ko-KR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ko-KR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ko-KR" altLang="en-US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4D18023-DDD9-4F1F-94A6-C355E5390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004" y="1890860"/>
                <a:ext cx="2256734" cy="738664"/>
              </a:xfrm>
              <a:prstGeom prst="rect">
                <a:avLst/>
              </a:prstGeom>
              <a:blipFill>
                <a:blip r:embed="rId4"/>
                <a:stretch>
                  <a:fillRect b="-82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직각 삼각형 113">
            <a:extLst>
              <a:ext uri="{FF2B5EF4-FFF2-40B4-BE49-F238E27FC236}">
                <a16:creationId xmlns:a16="http://schemas.microsoft.com/office/drawing/2014/main" id="{2490EA33-999F-4E62-8AAD-C304520E110C}"/>
              </a:ext>
            </a:extLst>
          </p:cNvPr>
          <p:cNvSpPr/>
          <p:nvPr/>
        </p:nvSpPr>
        <p:spPr>
          <a:xfrm rot="13497557">
            <a:off x="3991198" y="5350701"/>
            <a:ext cx="720000" cy="72000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F02B964A-AA1F-4E3C-B5BE-958DD579E613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1397371" y="2629524"/>
            <a:ext cx="0" cy="8264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16C7BC9-E7FA-44EA-AA3B-2B4391D3E8E3}"/>
              </a:ext>
            </a:extLst>
          </p:cNvPr>
          <p:cNvSpPr txBox="1"/>
          <p:nvPr/>
        </p:nvSpPr>
        <p:spPr>
          <a:xfrm>
            <a:off x="1344641" y="2783211"/>
            <a:ext cx="1497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Clustering by </a:t>
            </a:r>
          </a:p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Gaussian Blurring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ABE98C5-FA3F-475B-B195-784D7F89F439}"/>
                  </a:ext>
                </a:extLst>
              </p:cNvPr>
              <p:cNvSpPr txBox="1"/>
              <p:nvPr/>
            </p:nvSpPr>
            <p:spPr>
              <a:xfrm>
                <a:off x="228664" y="4602242"/>
                <a:ext cx="2979145" cy="1512530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Determine Optimization Cost Function</a:t>
                </a:r>
              </a:p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(Figure of Merit)</a:t>
                </a:r>
              </a:p>
              <a:p>
                <a:pPr algn="ctr"/>
                <a:r>
                  <a:rPr lang="en-US" altLang="ko-KR" sz="1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Max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1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ko-KR" altLang="en-US" sz="1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l-GR" altLang="ko-KR" sz="1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Φ</m:t>
                        </m:r>
                      </m:num>
                      <m:den>
                        <m:r>
                          <a:rPr lang="ko-KR" altLang="en-US" sz="1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𝜕𝜌</m:t>
                        </m:r>
                      </m:den>
                    </m:f>
                  </m:oMath>
                </a14:m>
                <a:endParaRPr lang="en-US" altLang="ko-KR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ko-KR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ABE98C5-FA3F-475B-B195-784D7F89F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64" y="4602242"/>
                <a:ext cx="2979145" cy="1512530"/>
              </a:xfrm>
              <a:prstGeom prst="rect">
                <a:avLst/>
              </a:prstGeom>
              <a:blipFill>
                <a:blip r:embed="rId5"/>
                <a:stretch>
                  <a:fillRect t="-806" r="-20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4" name="개체 43">
            <a:extLst>
              <a:ext uri="{FF2B5EF4-FFF2-40B4-BE49-F238E27FC236}">
                <a16:creationId xmlns:a16="http://schemas.microsoft.com/office/drawing/2014/main" id="{1B5D293B-29EC-418C-8053-082597166F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835459"/>
              </p:ext>
            </p:extLst>
          </p:nvPr>
        </p:nvGraphicFramePr>
        <p:xfrm>
          <a:off x="848364" y="5464664"/>
          <a:ext cx="1887950" cy="553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36480" imgH="457200" progId="Equation.DSMT4">
                  <p:embed/>
                </p:oleObj>
              </mc:Choice>
              <mc:Fallback>
                <p:oleObj name="Equation" r:id="rId6" imgW="1536480" imgH="457200" progId="Equation.DSMT4">
                  <p:embed/>
                  <p:pic>
                    <p:nvPicPr>
                      <p:cNvPr id="53" name="개체 52">
                        <a:extLst>
                          <a:ext uri="{FF2B5EF4-FFF2-40B4-BE49-F238E27FC236}">
                            <a16:creationId xmlns:a16="http://schemas.microsoft.com/office/drawing/2014/main" id="{919A52AC-404F-4F67-9F53-75D5BEB8BA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364" y="5464664"/>
                        <a:ext cx="1887950" cy="553982"/>
                      </a:xfrm>
                      <a:prstGeom prst="rect">
                        <a:avLst/>
                      </a:prstGeom>
                      <a:noFill/>
                      <a:ln w="222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CECA5050-0CD0-428B-9F08-D0041602895A}"/>
              </a:ext>
            </a:extLst>
          </p:cNvPr>
          <p:cNvSpPr txBox="1"/>
          <p:nvPr/>
        </p:nvSpPr>
        <p:spPr>
          <a:xfrm>
            <a:off x="1912604" y="3553299"/>
            <a:ext cx="1545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Binarization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21871FAF-4550-430C-B580-45EE302270C2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1891140" y="3862413"/>
            <a:ext cx="2480711" cy="1626065"/>
          </a:xfrm>
          <a:prstGeom prst="bentConnector3">
            <a:avLst>
              <a:gd name="adj1" fmla="val 8020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사다리꼴 33">
            <a:extLst>
              <a:ext uri="{FF2B5EF4-FFF2-40B4-BE49-F238E27FC236}">
                <a16:creationId xmlns:a16="http://schemas.microsoft.com/office/drawing/2014/main" id="{71E2030B-3ACB-4B10-B7C6-CB9B107DAC0E}"/>
              </a:ext>
            </a:extLst>
          </p:cNvPr>
          <p:cNvSpPr/>
          <p:nvPr/>
        </p:nvSpPr>
        <p:spPr>
          <a:xfrm rot="5400000">
            <a:off x="6311899" y="5246354"/>
            <a:ext cx="1481667" cy="990600"/>
          </a:xfrm>
          <a:prstGeom prst="trapezoid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사다리꼴 65">
            <a:extLst>
              <a:ext uri="{FF2B5EF4-FFF2-40B4-BE49-F238E27FC236}">
                <a16:creationId xmlns:a16="http://schemas.microsoft.com/office/drawing/2014/main" id="{05C6CC7D-E40A-4154-8D06-381046A4C446}"/>
              </a:ext>
            </a:extLst>
          </p:cNvPr>
          <p:cNvSpPr/>
          <p:nvPr/>
        </p:nvSpPr>
        <p:spPr>
          <a:xfrm rot="16200000">
            <a:off x="7970659" y="5215400"/>
            <a:ext cx="1481667" cy="990600"/>
          </a:xfrm>
          <a:prstGeom prst="trapezoid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AA96D8D2-CB6D-4CF1-9CE9-265403E748D1}"/>
              </a:ext>
            </a:extLst>
          </p:cNvPr>
          <p:cNvCxnSpPr>
            <a:cxnSpLocks/>
          </p:cNvCxnSpPr>
          <p:nvPr/>
        </p:nvCxnSpPr>
        <p:spPr>
          <a:xfrm>
            <a:off x="7559397" y="5741654"/>
            <a:ext cx="664778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9F46D32C-3A2E-4516-B736-766AA158CA80}"/>
              </a:ext>
            </a:extLst>
          </p:cNvPr>
          <p:cNvCxnSpPr>
            <a:cxnSpLocks/>
          </p:cNvCxnSpPr>
          <p:nvPr/>
        </p:nvCxnSpPr>
        <p:spPr>
          <a:xfrm>
            <a:off x="9206793" y="5735850"/>
            <a:ext cx="71966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6B3F401-84CD-4882-B299-EDE9F0856DAA}"/>
                  </a:ext>
                </a:extLst>
              </p:cNvPr>
              <p:cNvSpPr txBox="1"/>
              <p:nvPr/>
            </p:nvSpPr>
            <p:spPr>
              <a:xfrm>
                <a:off x="9987978" y="5135927"/>
                <a:ext cx="1258676" cy="103188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Calculate </a:t>
                </a:r>
                <a:r>
                  <a:rPr lang="en-US" altLang="ko-KR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FoM</a:t>
                </a:r>
                <a:endPara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(Gradient)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ko-KR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ko-KR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o-KR" altLang="en-US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ko-KR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Φ</m:t>
                                  </m:r>
                                </m:num>
                                <m:den>
                                  <m:r>
                                    <a:rPr lang="ko-KR" altLang="en-US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𝜕𝜌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ko-KR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ko-KR" altLang="en-US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6B3F401-84CD-4882-B299-EDE9F0856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7978" y="5135927"/>
                <a:ext cx="1258676" cy="1031886"/>
              </a:xfrm>
              <a:prstGeom prst="rect">
                <a:avLst/>
              </a:prstGeom>
              <a:blipFill>
                <a:blip r:embed="rId8"/>
                <a:stretch>
                  <a:fillRect l="-483" t="-1183" r="-96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A887285-D2AA-4565-BAC0-E6259281F215}"/>
                  </a:ext>
                </a:extLst>
              </p:cNvPr>
              <p:cNvSpPr txBox="1"/>
              <p:nvPr/>
            </p:nvSpPr>
            <p:spPr>
              <a:xfrm>
                <a:off x="9958291" y="3284260"/>
                <a:ext cx="1467068" cy="81644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Updated Gradient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ko-KR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ko-KR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o-KR" altLang="en-US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ko-KR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Φ</m:t>
                                  </m:r>
                                </m:num>
                                <m:den>
                                  <m:r>
                                    <a:rPr lang="ko-KR" altLang="en-US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𝜕𝜌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ko-KR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altLang="ko-KR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ko-KR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A887285-D2AA-4565-BAC0-E6259281F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8291" y="3284260"/>
                <a:ext cx="1467068" cy="816442"/>
              </a:xfrm>
              <a:prstGeom prst="rect">
                <a:avLst/>
              </a:prstGeom>
              <a:blipFill>
                <a:blip r:embed="rId9"/>
                <a:stretch>
                  <a:fillRect t="-149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DEF5F78C-9A0B-4A75-9A0E-EABB2AB5AD45}"/>
              </a:ext>
            </a:extLst>
          </p:cNvPr>
          <p:cNvCxnSpPr>
            <a:cxnSpLocks/>
          </p:cNvCxnSpPr>
          <p:nvPr/>
        </p:nvCxnSpPr>
        <p:spPr>
          <a:xfrm flipV="1">
            <a:off x="10587446" y="4168853"/>
            <a:ext cx="0" cy="96707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B5A65D15-2960-477D-9690-55419DFE687D}"/>
              </a:ext>
            </a:extLst>
          </p:cNvPr>
          <p:cNvSpPr txBox="1"/>
          <p:nvPr/>
        </p:nvSpPr>
        <p:spPr>
          <a:xfrm>
            <a:off x="10587446" y="4510694"/>
            <a:ext cx="734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ADAM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187D193-0378-47F8-9044-E60F2C213654}"/>
              </a:ext>
            </a:extLst>
          </p:cNvPr>
          <p:cNvSpPr txBox="1"/>
          <p:nvPr/>
        </p:nvSpPr>
        <p:spPr>
          <a:xfrm>
            <a:off x="1938898" y="3861076"/>
            <a:ext cx="1544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Enforce Symmetry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06434D75-B553-4568-A2FB-DEC539E2F8EA}"/>
              </a:ext>
            </a:extLst>
          </p:cNvPr>
          <p:cNvCxnSpPr>
            <a:cxnSpLocks/>
          </p:cNvCxnSpPr>
          <p:nvPr/>
        </p:nvCxnSpPr>
        <p:spPr>
          <a:xfrm flipH="1">
            <a:off x="9171868" y="3717387"/>
            <a:ext cx="78642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FF46193-434D-4741-ABF2-9B4031C2BDA5}"/>
                  </a:ext>
                </a:extLst>
              </p:cNvPr>
              <p:cNvSpPr txBox="1"/>
              <p:nvPr/>
            </p:nvSpPr>
            <p:spPr>
              <a:xfrm>
                <a:off x="7401269" y="3338562"/>
                <a:ext cx="1762341" cy="81644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Update Pattern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ko-KR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ko-KR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  <m:r>
                                <a:rPr lang="en-US" altLang="ko-KR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altLang="ko-KR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ko-KR" sz="14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4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ko-KR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ko-KR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ko-KR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ko-KR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o-KR" altLang="en-US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ko-KR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Φ</m:t>
                                  </m:r>
                                </m:num>
                                <m:den>
                                  <m:r>
                                    <a:rPr lang="ko-KR" altLang="en-US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𝜕𝜌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ko-KR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altLang="ko-KR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ko-KR" altLang="en-US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FF46193-434D-4741-ABF2-9B4031C2BD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269" y="3338562"/>
                <a:ext cx="1762341" cy="816442"/>
              </a:xfrm>
              <a:prstGeom prst="rect">
                <a:avLst/>
              </a:prstGeom>
              <a:blipFill>
                <a:blip r:embed="rId10"/>
                <a:stretch>
                  <a:fillRect t="-149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TextBox 82">
            <a:extLst>
              <a:ext uri="{FF2B5EF4-FFF2-40B4-BE49-F238E27FC236}">
                <a16:creationId xmlns:a16="http://schemas.microsoft.com/office/drawing/2014/main" id="{E277BA17-56D9-40E2-A2F9-6AB6833853A9}"/>
              </a:ext>
            </a:extLst>
          </p:cNvPr>
          <p:cNvSpPr txBox="1"/>
          <p:nvPr/>
        </p:nvSpPr>
        <p:spPr>
          <a:xfrm>
            <a:off x="8824525" y="3701428"/>
            <a:ext cx="1544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Enforce </a:t>
            </a:r>
          </a:p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Symmetry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18925F8F-9F17-47FE-AF9E-4010B36A38B4}"/>
              </a:ext>
            </a:extLst>
          </p:cNvPr>
          <p:cNvCxnSpPr>
            <a:cxnSpLocks/>
          </p:cNvCxnSpPr>
          <p:nvPr/>
        </p:nvCxnSpPr>
        <p:spPr>
          <a:xfrm flipH="1">
            <a:off x="6336604" y="3745565"/>
            <a:ext cx="1064665" cy="121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83BA516B-EF1E-46BC-B677-0C8EC283E4BE}"/>
              </a:ext>
            </a:extLst>
          </p:cNvPr>
          <p:cNvSpPr txBox="1"/>
          <p:nvPr/>
        </p:nvSpPr>
        <p:spPr>
          <a:xfrm>
            <a:off x="6371689" y="3207303"/>
            <a:ext cx="9316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Enforce </a:t>
            </a:r>
          </a:p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Symmetry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7C0FE60-6202-4F6B-89EF-B15D6BAE1874}"/>
              </a:ext>
            </a:extLst>
          </p:cNvPr>
          <p:cNvSpPr txBox="1"/>
          <p:nvPr/>
        </p:nvSpPr>
        <p:spPr>
          <a:xfrm>
            <a:off x="6328346" y="3702574"/>
            <a:ext cx="10727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Binarization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2306352B-F203-48C8-A270-475A5DAB6C81}"/>
                  </a:ext>
                </a:extLst>
              </p:cNvPr>
              <p:cNvSpPr txBox="1"/>
              <p:nvPr/>
            </p:nvSpPr>
            <p:spPr>
              <a:xfrm>
                <a:off x="4584709" y="5458850"/>
                <a:ext cx="1406154" cy="5232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Updating Pattern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ko-KR" alt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ko-KR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ko-KR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2306352B-F203-48C8-A270-475A5DAB6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4709" y="5458850"/>
                <a:ext cx="1406154" cy="523220"/>
              </a:xfrm>
              <a:prstGeom prst="rect">
                <a:avLst/>
              </a:prstGeom>
              <a:blipFill>
                <a:blip r:embed="rId11"/>
                <a:stretch>
                  <a:fillRect l="-433" t="-1163" b="-116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순서도: 판단 90">
            <a:extLst>
              <a:ext uri="{FF2B5EF4-FFF2-40B4-BE49-F238E27FC236}">
                <a16:creationId xmlns:a16="http://schemas.microsoft.com/office/drawing/2014/main" id="{F85B030E-5E44-42D9-A44E-1250AFF5F31A}"/>
              </a:ext>
            </a:extLst>
          </p:cNvPr>
          <p:cNvSpPr/>
          <p:nvPr/>
        </p:nvSpPr>
        <p:spPr>
          <a:xfrm>
            <a:off x="4573713" y="3320900"/>
            <a:ext cx="1762341" cy="843757"/>
          </a:xfrm>
          <a:prstGeom prst="flowChartDecisi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 Criterion?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73E90055-6F47-42CE-B8DF-669DF26AD475}"/>
                  </a:ext>
                </a:extLst>
              </p:cNvPr>
              <p:cNvSpPr txBox="1"/>
              <p:nvPr/>
            </p:nvSpPr>
            <p:spPr>
              <a:xfrm>
                <a:off x="4693896" y="1759458"/>
                <a:ext cx="1537600" cy="540469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Final Meta-Design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ko-KR" alt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ko-KR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𝑓𝑖𝑛𝑎𝑙</m:t>
                          </m:r>
                        </m:sub>
                      </m:sSub>
                    </m:oMath>
                  </m:oMathPara>
                </a14:m>
                <a:endParaRPr lang="ko-KR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73E90055-6F47-42CE-B8DF-669DF26AD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3896" y="1759458"/>
                <a:ext cx="1537600" cy="540469"/>
              </a:xfrm>
              <a:prstGeom prst="rect">
                <a:avLst/>
              </a:prstGeom>
              <a:blipFill>
                <a:blip r:embed="rId12"/>
                <a:stretch>
                  <a:fillRect t="-2273" b="-227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직선 화살표 연결선 101">
            <a:extLst>
              <a:ext uri="{FF2B5EF4-FFF2-40B4-BE49-F238E27FC236}">
                <a16:creationId xmlns:a16="http://schemas.microsoft.com/office/drawing/2014/main" id="{8BBC21F8-91F7-429C-AD1A-45630225791D}"/>
              </a:ext>
            </a:extLst>
          </p:cNvPr>
          <p:cNvCxnSpPr>
            <a:cxnSpLocks/>
          </p:cNvCxnSpPr>
          <p:nvPr/>
        </p:nvCxnSpPr>
        <p:spPr>
          <a:xfrm>
            <a:off x="6231496" y="2077689"/>
            <a:ext cx="71966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0ABC2DC0-FBE9-4451-B999-FDCA0FC3D33B}"/>
              </a:ext>
            </a:extLst>
          </p:cNvPr>
          <p:cNvSpPr txBox="1"/>
          <p:nvPr/>
        </p:nvSpPr>
        <p:spPr>
          <a:xfrm>
            <a:off x="6951163" y="1662936"/>
            <a:ext cx="2480166" cy="954107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Verification</a:t>
            </a:r>
          </a:p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1) 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Visualization</a:t>
            </a:r>
          </a:p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2) 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Efficiency Calculation</a:t>
            </a:r>
          </a:p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Processable Structure Check 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8F7A66F7-B31F-4FB1-9922-FE9F8C72DD5E}"/>
                  </a:ext>
                </a:extLst>
              </p:cNvPr>
              <p:cNvSpPr txBox="1"/>
              <p:nvPr/>
            </p:nvSpPr>
            <p:spPr>
              <a:xfrm>
                <a:off x="7373077" y="4403078"/>
                <a:ext cx="1600117" cy="523220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Optimization Loop </a:t>
                </a:r>
              </a:p>
              <a:p>
                <a:pPr algn="ctr"/>
                <a:r>
                  <a:rPr lang="en-US" altLang="ko-KR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</a:t>
                </a:r>
                <a14:m>
                  <m:oMath xmlns:m="http://schemas.openxmlformats.org/officeDocument/2006/math">
                    <m:r>
                      <a:rPr lang="en-US" altLang="ko-KR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ko-K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⋯</m:t>
                    </m:r>
                  </m:oMath>
                </a14:m>
                <a:r>
                  <a:rPr lang="ko-KR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8F7A66F7-B31F-4FB1-9922-FE9F8C72D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077" y="4403078"/>
                <a:ext cx="1600117" cy="523220"/>
              </a:xfrm>
              <a:prstGeom prst="rect">
                <a:avLst/>
              </a:prstGeom>
              <a:blipFill>
                <a:blip r:embed="rId13"/>
                <a:stretch>
                  <a:fillRect r="-377" b="-10227"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1" name="직선 화살표 연결선 120">
            <a:extLst>
              <a:ext uri="{FF2B5EF4-FFF2-40B4-BE49-F238E27FC236}">
                <a16:creationId xmlns:a16="http://schemas.microsoft.com/office/drawing/2014/main" id="{8669732F-C8CD-420F-88DE-C3E014E1CFBC}"/>
              </a:ext>
            </a:extLst>
          </p:cNvPr>
          <p:cNvCxnSpPr>
            <a:cxnSpLocks/>
          </p:cNvCxnSpPr>
          <p:nvPr/>
        </p:nvCxnSpPr>
        <p:spPr>
          <a:xfrm>
            <a:off x="3207809" y="5858975"/>
            <a:ext cx="112853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화살표 연결선 124">
            <a:extLst>
              <a:ext uri="{FF2B5EF4-FFF2-40B4-BE49-F238E27FC236}">
                <a16:creationId xmlns:a16="http://schemas.microsoft.com/office/drawing/2014/main" id="{CF551497-F1F0-4B86-8526-616D9F5E5D9E}"/>
              </a:ext>
            </a:extLst>
          </p:cNvPr>
          <p:cNvCxnSpPr>
            <a:cxnSpLocks/>
          </p:cNvCxnSpPr>
          <p:nvPr/>
        </p:nvCxnSpPr>
        <p:spPr>
          <a:xfrm>
            <a:off x="5990863" y="5720460"/>
            <a:ext cx="56119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C69F61A8-7E7B-4D1B-92BA-FE3B43551D73}"/>
              </a:ext>
            </a:extLst>
          </p:cNvPr>
          <p:cNvSpPr txBox="1"/>
          <p:nvPr/>
        </p:nvSpPr>
        <p:spPr>
          <a:xfrm>
            <a:off x="6583752" y="5348850"/>
            <a:ext cx="9076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FMM</a:t>
            </a:r>
          </a:p>
          <a:p>
            <a:pPr algn="ctr"/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Simulator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EFA093C4-59CF-4434-826E-DBA054077BE8}"/>
              </a:ext>
            </a:extLst>
          </p:cNvPr>
          <p:cNvSpPr txBox="1"/>
          <p:nvPr/>
        </p:nvSpPr>
        <p:spPr>
          <a:xfrm>
            <a:off x="8280277" y="5348850"/>
            <a:ext cx="8915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FMM</a:t>
            </a:r>
          </a:p>
          <a:p>
            <a:pPr algn="ctr"/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Adjoint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Simulator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1" name="직선 화살표 연결선 130">
            <a:extLst>
              <a:ext uri="{FF2B5EF4-FFF2-40B4-BE49-F238E27FC236}">
                <a16:creationId xmlns:a16="http://schemas.microsoft.com/office/drawing/2014/main" id="{F3826152-C6C1-40C1-9E37-99F352D03541}"/>
              </a:ext>
            </a:extLst>
          </p:cNvPr>
          <p:cNvCxnSpPr>
            <a:cxnSpLocks/>
            <a:stCxn id="91" idx="2"/>
          </p:cNvCxnSpPr>
          <p:nvPr/>
        </p:nvCxnSpPr>
        <p:spPr>
          <a:xfrm flipH="1">
            <a:off x="5448200" y="4164657"/>
            <a:ext cx="6684" cy="133829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ADF4AAA1-E949-4754-90A7-2BB71ED0875B}"/>
              </a:ext>
            </a:extLst>
          </p:cNvPr>
          <p:cNvSpPr txBox="1"/>
          <p:nvPr/>
        </p:nvSpPr>
        <p:spPr>
          <a:xfrm>
            <a:off x="5005229" y="4519244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9672F7D5-EF07-4634-8C18-AD912C249437}"/>
              </a:ext>
            </a:extLst>
          </p:cNvPr>
          <p:cNvSpPr txBox="1"/>
          <p:nvPr/>
        </p:nvSpPr>
        <p:spPr>
          <a:xfrm>
            <a:off x="5015564" y="2475635"/>
            <a:ext cx="4472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직각 삼각형 152">
            <a:extLst>
              <a:ext uri="{FF2B5EF4-FFF2-40B4-BE49-F238E27FC236}">
                <a16:creationId xmlns:a16="http://schemas.microsoft.com/office/drawing/2014/main" id="{F0AA8B4D-38BC-4B91-BECA-8DABF3AF0237}"/>
              </a:ext>
            </a:extLst>
          </p:cNvPr>
          <p:cNvSpPr/>
          <p:nvPr/>
        </p:nvSpPr>
        <p:spPr>
          <a:xfrm rot="18900267">
            <a:off x="5102696" y="2565701"/>
            <a:ext cx="720000" cy="720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99" name="직선 화살표 연결선 98">
            <a:extLst>
              <a:ext uri="{FF2B5EF4-FFF2-40B4-BE49-F238E27FC236}">
                <a16:creationId xmlns:a16="http://schemas.microsoft.com/office/drawing/2014/main" id="{D759DF1E-EAF0-4279-9039-BA72F34660AC}"/>
              </a:ext>
            </a:extLst>
          </p:cNvPr>
          <p:cNvCxnSpPr>
            <a:cxnSpLocks/>
            <a:stCxn id="153" idx="5"/>
          </p:cNvCxnSpPr>
          <p:nvPr/>
        </p:nvCxnSpPr>
        <p:spPr>
          <a:xfrm flipV="1">
            <a:off x="5462696" y="2313187"/>
            <a:ext cx="0" cy="61251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533A72C9-21CD-49F3-B886-B5044468FD7D}"/>
              </a:ext>
            </a:extLst>
          </p:cNvPr>
          <p:cNvSpPr txBox="1"/>
          <p:nvPr/>
        </p:nvSpPr>
        <p:spPr>
          <a:xfrm>
            <a:off x="5409507" y="4426267"/>
            <a:ext cx="845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Gaussian</a:t>
            </a:r>
          </a:p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Blurring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FAC3246-A0BC-4247-A2E2-91A68241BD64}"/>
              </a:ext>
            </a:extLst>
          </p:cNvPr>
          <p:cNvSpPr txBox="1"/>
          <p:nvPr/>
        </p:nvSpPr>
        <p:spPr>
          <a:xfrm>
            <a:off x="558844" y="1550321"/>
            <a:ext cx="1677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 Begins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화살표: 오른쪽으로 구부러짐 158">
            <a:extLst>
              <a:ext uri="{FF2B5EF4-FFF2-40B4-BE49-F238E27FC236}">
                <a16:creationId xmlns:a16="http://schemas.microsoft.com/office/drawing/2014/main" id="{A3B4F231-8C4C-48E9-B053-EFD8E6439E0D}"/>
              </a:ext>
            </a:extLst>
          </p:cNvPr>
          <p:cNvSpPr/>
          <p:nvPr/>
        </p:nvSpPr>
        <p:spPr>
          <a:xfrm>
            <a:off x="6834453" y="4372124"/>
            <a:ext cx="431698" cy="59774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0" name="화살표: 오른쪽으로 구부러짐 159">
            <a:extLst>
              <a:ext uri="{FF2B5EF4-FFF2-40B4-BE49-F238E27FC236}">
                <a16:creationId xmlns:a16="http://schemas.microsoft.com/office/drawing/2014/main" id="{2E209D13-536A-4710-810D-486E936E1C8A}"/>
              </a:ext>
            </a:extLst>
          </p:cNvPr>
          <p:cNvSpPr/>
          <p:nvPr/>
        </p:nvSpPr>
        <p:spPr>
          <a:xfrm rot="10800000">
            <a:off x="9072715" y="4357330"/>
            <a:ext cx="431698" cy="59774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9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Topology Optimization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1DB1962D-71AF-435D-B381-78AC6A9E3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93" y="1667958"/>
            <a:ext cx="6116053" cy="458704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88F5123-25E8-4C16-9D04-80090D51D0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842" r="22648"/>
          <a:stretch/>
        </p:blipFill>
        <p:spPr>
          <a:xfrm>
            <a:off x="8464593" y="2448757"/>
            <a:ext cx="3541483" cy="4316428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ACA9AB9E-861E-4B1B-95BF-6FD74E6FA8E7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308325" y="2921955"/>
            <a:ext cx="1156268" cy="168501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60DB813-3470-4370-9508-718C9E034F2B}"/>
              </a:ext>
            </a:extLst>
          </p:cNvPr>
          <p:cNvSpPr txBox="1"/>
          <p:nvPr/>
        </p:nvSpPr>
        <p:spPr>
          <a:xfrm rot="3346399">
            <a:off x="7109678" y="3361237"/>
            <a:ext cx="18501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200 epoch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97E78E31-6238-4CE8-A024-327379396D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1769" b="49699"/>
          <a:stretch/>
        </p:blipFill>
        <p:spPr>
          <a:xfrm>
            <a:off x="4943260" y="651035"/>
            <a:ext cx="3541483" cy="276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18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Topology Optimization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E17B7E-385E-4FAB-92AD-7FC95B07C0F3}"/>
              </a:ext>
            </a:extLst>
          </p:cNvPr>
          <p:cNvSpPr txBox="1"/>
          <p:nvPr/>
        </p:nvSpPr>
        <p:spPr>
          <a:xfrm>
            <a:off x="469720" y="4175787"/>
            <a:ext cx="2525050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parameter</a:t>
            </a:r>
          </a:p>
          <a:p>
            <a:r>
              <a:rPr lang="en-US" altLang="ko-K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780nm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 = 330nm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sampling = 101×101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Polarization mode = TM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Substrate = 1um(SiO2)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Grating = 400nm(c-Si)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9C919B-BAB3-44EE-A9C4-55B8933974E3}"/>
              </a:ext>
            </a:extLst>
          </p:cNvPr>
          <p:cNvSpPr txBox="1"/>
          <p:nvPr/>
        </p:nvSpPr>
        <p:spPr>
          <a:xfrm>
            <a:off x="923544" y="1838526"/>
            <a:ext cx="28800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 (620nm)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Absolute Transmittance: </a:t>
            </a:r>
            <a:r>
              <a:rPr lang="en-US" altLang="ko-K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85.1%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Diffraction Order: </a:t>
            </a:r>
            <a:r>
              <a:rPr lang="en-US" altLang="ko-K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ko-K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ko-K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Diffracted Angle: 52.6 (deg)</a:t>
            </a:r>
            <a:endParaRPr lang="en-US" altLang="ko-K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B517EF1-439F-4E65-8DC6-927B10E07C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558"/>
          <a:stretch/>
        </p:blipFill>
        <p:spPr>
          <a:xfrm>
            <a:off x="3616719" y="1536836"/>
            <a:ext cx="7579040" cy="191548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D671B1C-B494-422E-8165-FED27754CCC8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0" y="3600000"/>
            <a:ext cx="4500000" cy="3060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98205FC-D3DA-496B-A232-FF9839FBCD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102" r="24490"/>
          <a:stretch/>
        </p:blipFill>
        <p:spPr>
          <a:xfrm>
            <a:off x="3386661" y="3488268"/>
            <a:ext cx="2193229" cy="291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7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63CB3E1-8826-4CF5-8296-54A97629DE66}"/>
              </a:ext>
            </a:extLst>
          </p:cNvPr>
          <p:cNvSpPr txBox="1"/>
          <p:nvPr/>
        </p:nvSpPr>
        <p:spPr>
          <a:xfrm>
            <a:off x="925465" y="1838526"/>
            <a:ext cx="289284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Green (532nm)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Absolute Transmittance: </a:t>
            </a:r>
            <a:r>
              <a:rPr lang="en-US" altLang="ko-KR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80.0%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Diffraction Order: </a:t>
            </a:r>
            <a:r>
              <a:rPr lang="en-US" altLang="ko-K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(DC)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Diffracted Angle: 0 (deg)</a:t>
            </a:r>
            <a:endParaRPr lang="en-US" altLang="ko-K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Topology Optimization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E17B7E-385E-4FAB-92AD-7FC95B07C0F3}"/>
              </a:ext>
            </a:extLst>
          </p:cNvPr>
          <p:cNvSpPr txBox="1"/>
          <p:nvPr/>
        </p:nvSpPr>
        <p:spPr>
          <a:xfrm>
            <a:off x="469720" y="4175787"/>
            <a:ext cx="2525050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parameter</a:t>
            </a:r>
          </a:p>
          <a:p>
            <a:r>
              <a:rPr lang="en-US" altLang="ko-K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780nm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 = 330nm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sampling = 101×101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Polarization mode = TM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Substrate = 1um(SiO2)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Grating = 400nm(c-Si)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B517EF1-439F-4E65-8DC6-927B10E07C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" r="284"/>
          <a:stretch/>
        </p:blipFill>
        <p:spPr>
          <a:xfrm>
            <a:off x="3616719" y="1536836"/>
            <a:ext cx="7579040" cy="191548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D671B1C-B494-422E-8165-FED27754CCC8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0000" y="3600000"/>
            <a:ext cx="4500000" cy="3060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98205FC-D3DA-496B-A232-FF9839FBCD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" b="176"/>
          <a:stretch/>
        </p:blipFill>
        <p:spPr>
          <a:xfrm>
            <a:off x="3320881" y="3488268"/>
            <a:ext cx="2193229" cy="291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00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EF5A3B3F-93F7-433F-9E4D-BADDA0D1D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440" y="3494846"/>
            <a:ext cx="3940244" cy="29095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2BBE44-E32E-492B-B1D4-EA059EE75EA8}"/>
              </a:ext>
            </a:extLst>
          </p:cNvPr>
          <p:cNvSpPr txBox="1"/>
          <p:nvPr/>
        </p:nvSpPr>
        <p:spPr>
          <a:xfrm>
            <a:off x="925465" y="1838526"/>
            <a:ext cx="28186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Blue (473nm)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Absolute Transmittance: </a:t>
            </a:r>
            <a:r>
              <a:rPr lang="en-US" altLang="ko-K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76.2%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Diffraction Order: </a:t>
            </a:r>
            <a:r>
              <a:rPr lang="en-US" altLang="ko-K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-1st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Diffracted Angle: 37.3 (deg)</a:t>
            </a:r>
            <a:endParaRPr lang="en-US" altLang="ko-K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Topology Optimization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E17B7E-385E-4FAB-92AD-7FC95B07C0F3}"/>
              </a:ext>
            </a:extLst>
          </p:cNvPr>
          <p:cNvSpPr txBox="1"/>
          <p:nvPr/>
        </p:nvSpPr>
        <p:spPr>
          <a:xfrm>
            <a:off x="469720" y="4175787"/>
            <a:ext cx="2525050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parameter</a:t>
            </a:r>
          </a:p>
          <a:p>
            <a:r>
              <a:rPr lang="en-US" altLang="ko-K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780nm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 = 330nm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sampling = 101×101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Polarization mode = TM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Substrate = 1um(SiO2)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Grating = 400nm(c-Si)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B517EF1-439F-4E65-8DC6-927B10E07C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" r="111"/>
          <a:stretch/>
        </p:blipFill>
        <p:spPr>
          <a:xfrm>
            <a:off x="3616719" y="1536836"/>
            <a:ext cx="7579040" cy="191548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D671B1C-B494-422E-8165-FED27754CCC8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0000" y="3600000"/>
            <a:ext cx="4500000" cy="3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42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Topology Optimization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42694B79-0066-4F84-A491-FCEBE90428FD}"/>
              </a:ext>
            </a:extLst>
          </p:cNvPr>
          <p:cNvGrpSpPr/>
          <p:nvPr/>
        </p:nvGrpSpPr>
        <p:grpSpPr>
          <a:xfrm>
            <a:off x="348479" y="2307313"/>
            <a:ext cx="3703343" cy="2651936"/>
            <a:chOff x="2100699" y="1872008"/>
            <a:chExt cx="3703343" cy="2651936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7ACF25F9-39F3-4D94-9CEB-9B5343928CBB}"/>
                </a:ext>
              </a:extLst>
            </p:cNvPr>
            <p:cNvGrpSpPr/>
            <p:nvPr/>
          </p:nvGrpSpPr>
          <p:grpSpPr>
            <a:xfrm>
              <a:off x="3305259" y="2421836"/>
              <a:ext cx="1272115" cy="2102108"/>
              <a:chOff x="4913553" y="2394000"/>
              <a:chExt cx="1272115" cy="2102108"/>
            </a:xfrm>
          </p:grpSpPr>
          <p:pic>
            <p:nvPicPr>
              <p:cNvPr id="11" name="그림 10">
                <a:extLst>
                  <a:ext uri="{FF2B5EF4-FFF2-40B4-BE49-F238E27FC236}">
                    <a16:creationId xmlns:a16="http://schemas.microsoft.com/office/drawing/2014/main" id="{4954EC7E-6204-4A3F-B808-7D46E148D8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4121" t="9050" r="41485" b="15125"/>
              <a:stretch/>
            </p:blipFill>
            <p:spPr>
              <a:xfrm>
                <a:off x="4913553" y="2394000"/>
                <a:ext cx="901700" cy="2102108"/>
              </a:xfrm>
              <a:prstGeom prst="rect">
                <a:avLst/>
              </a:prstGeom>
              <a:scene3d>
                <a:camera prst="isometricLeftDown"/>
                <a:lightRig rig="threePt" dir="t"/>
              </a:scene3d>
            </p:spPr>
          </p:pic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id="{3045A1E2-53D7-436E-B183-F8E27AB6EA6A}"/>
                  </a:ext>
                </a:extLst>
              </p:cNvPr>
              <p:cNvSpPr/>
              <p:nvPr/>
            </p:nvSpPr>
            <p:spPr>
              <a:xfrm>
                <a:off x="5282068" y="2394000"/>
                <a:ext cx="903600" cy="2070000"/>
              </a:xfrm>
              <a:prstGeom prst="rect">
                <a:avLst/>
              </a:prstGeom>
              <a:solidFill>
                <a:schemeClr val="accent1">
                  <a:alpha val="49000"/>
                </a:schemeClr>
              </a:solidFill>
              <a:ln>
                <a:noFill/>
              </a:ln>
              <a:scene3d>
                <a:camera prst="isometricLeftDown"/>
                <a:lightRig rig="threePt" dir="t"/>
              </a:scene3d>
              <a:sp3d>
                <a:bevelT w="12700" h="2032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A4CFC174-70A9-440B-BD91-39DE0C847822}"/>
                </a:ext>
              </a:extLst>
            </p:cNvPr>
            <p:cNvGrpSpPr/>
            <p:nvPr/>
          </p:nvGrpSpPr>
          <p:grpSpPr>
            <a:xfrm>
              <a:off x="4531927" y="2450188"/>
              <a:ext cx="1272115" cy="2070100"/>
              <a:chOff x="6428612" y="2394000"/>
              <a:chExt cx="1272115" cy="2070100"/>
            </a:xfrm>
          </p:grpSpPr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9C07374A-A3E1-46E8-B4EB-38C8ED1592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4362" t="9051" r="41241" b="16270"/>
              <a:stretch/>
            </p:blipFill>
            <p:spPr>
              <a:xfrm>
                <a:off x="6428612" y="2394000"/>
                <a:ext cx="901701" cy="2070100"/>
              </a:xfrm>
              <a:prstGeom prst="rect">
                <a:avLst/>
              </a:prstGeom>
              <a:scene3d>
                <a:camera prst="isometricLeftDown"/>
                <a:lightRig rig="threePt" dir="t"/>
              </a:scene3d>
            </p:spPr>
          </p:pic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599A98E5-EA79-4010-9C26-D4EC0E74E448}"/>
                  </a:ext>
                </a:extLst>
              </p:cNvPr>
              <p:cNvSpPr/>
              <p:nvPr/>
            </p:nvSpPr>
            <p:spPr>
              <a:xfrm>
                <a:off x="6797127" y="2394000"/>
                <a:ext cx="903600" cy="2070000"/>
              </a:xfrm>
              <a:prstGeom prst="rect">
                <a:avLst/>
              </a:prstGeom>
              <a:solidFill>
                <a:schemeClr val="accent1">
                  <a:alpha val="49000"/>
                </a:schemeClr>
              </a:solidFill>
              <a:ln>
                <a:noFill/>
              </a:ln>
              <a:scene3d>
                <a:camera prst="isometricLeftDown"/>
                <a:lightRig rig="threePt" dir="t"/>
              </a:scene3d>
              <a:sp3d>
                <a:bevelT w="12700" h="2032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D35C8F75-633D-4534-96BF-D78B83796FD8}"/>
                </a:ext>
              </a:extLst>
            </p:cNvPr>
            <p:cNvGrpSpPr/>
            <p:nvPr/>
          </p:nvGrpSpPr>
          <p:grpSpPr>
            <a:xfrm>
              <a:off x="2100699" y="2321708"/>
              <a:ext cx="1272115" cy="2182476"/>
              <a:chOff x="3281451" y="2281524"/>
              <a:chExt cx="1272115" cy="2182476"/>
            </a:xfrm>
          </p:grpSpPr>
          <p:pic>
            <p:nvPicPr>
              <p:cNvPr id="12" name="그림 11">
                <a:extLst>
                  <a:ext uri="{FF2B5EF4-FFF2-40B4-BE49-F238E27FC236}">
                    <a16:creationId xmlns:a16="http://schemas.microsoft.com/office/drawing/2014/main" id="{37869A0B-9260-47BA-A71C-485D1A0EDF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4184" t="8884" r="41419" b="15282"/>
              <a:stretch/>
            </p:blipFill>
            <p:spPr>
              <a:xfrm>
                <a:off x="3281451" y="2281524"/>
                <a:ext cx="901700" cy="2102108"/>
              </a:xfrm>
              <a:prstGeom prst="rect">
                <a:avLst/>
              </a:prstGeom>
              <a:scene3d>
                <a:camera prst="isometricLeftDown"/>
                <a:lightRig rig="threePt" dir="t"/>
              </a:scene3d>
            </p:spPr>
          </p:pic>
          <p:sp>
            <p:nvSpPr>
              <p:cNvPr id="5" name="직사각형 4">
                <a:extLst>
                  <a:ext uri="{FF2B5EF4-FFF2-40B4-BE49-F238E27FC236}">
                    <a16:creationId xmlns:a16="http://schemas.microsoft.com/office/drawing/2014/main" id="{B2317C3D-F290-460A-92D8-3957CFE61054}"/>
                  </a:ext>
                </a:extLst>
              </p:cNvPr>
              <p:cNvSpPr/>
              <p:nvPr/>
            </p:nvSpPr>
            <p:spPr>
              <a:xfrm>
                <a:off x="3649966" y="2394000"/>
                <a:ext cx="903600" cy="2070000"/>
              </a:xfrm>
              <a:prstGeom prst="rect">
                <a:avLst/>
              </a:prstGeom>
              <a:solidFill>
                <a:schemeClr val="accent1">
                  <a:alpha val="49000"/>
                </a:schemeClr>
              </a:solidFill>
              <a:ln>
                <a:noFill/>
              </a:ln>
              <a:scene3d>
                <a:camera prst="isometricLeftDown"/>
                <a:lightRig rig="threePt" dir="t"/>
              </a:scene3d>
              <a:sp3d>
                <a:bevelT w="12700" h="2032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AB80641-CD60-4DCD-8A99-D0833C59DB1C}"/>
                </a:ext>
              </a:extLst>
            </p:cNvPr>
            <p:cNvSpPr txBox="1"/>
            <p:nvPr/>
          </p:nvSpPr>
          <p:spPr>
            <a:xfrm>
              <a:off x="2445836" y="1872008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Red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AA3580-64B7-4AE2-9B97-9EC4331494C2}"/>
                </a:ext>
              </a:extLst>
            </p:cNvPr>
            <p:cNvSpPr txBox="1"/>
            <p:nvPr/>
          </p:nvSpPr>
          <p:spPr>
            <a:xfrm>
              <a:off x="3673774" y="1872008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Green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7A2CD1A-54BE-4012-BDA1-07343692AE9C}"/>
                </a:ext>
              </a:extLst>
            </p:cNvPr>
            <p:cNvSpPr txBox="1"/>
            <p:nvPr/>
          </p:nvSpPr>
          <p:spPr>
            <a:xfrm>
              <a:off x="4982777" y="1872008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Blue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73633AEA-D509-4AF5-A905-50EBBFA9E00F}"/>
              </a:ext>
            </a:extLst>
          </p:cNvPr>
          <p:cNvGrpSpPr/>
          <p:nvPr/>
        </p:nvGrpSpPr>
        <p:grpSpPr>
          <a:xfrm>
            <a:off x="4342247" y="1983989"/>
            <a:ext cx="4062307" cy="4316927"/>
            <a:chOff x="5232493" y="2057339"/>
            <a:chExt cx="4062307" cy="4316927"/>
          </a:xfrm>
        </p:grpSpPr>
        <p:sp>
          <p:nvSpPr>
            <p:cNvPr id="44" name="화살표: 오른쪽 43">
              <a:extLst>
                <a:ext uri="{FF2B5EF4-FFF2-40B4-BE49-F238E27FC236}">
                  <a16:creationId xmlns:a16="http://schemas.microsoft.com/office/drawing/2014/main" id="{5ABBB933-831C-4777-A0C5-A434DE3C4FB0}"/>
                </a:ext>
              </a:extLst>
            </p:cNvPr>
            <p:cNvSpPr/>
            <p:nvPr/>
          </p:nvSpPr>
          <p:spPr>
            <a:xfrm rot="16200000">
              <a:off x="6103101" y="5269192"/>
              <a:ext cx="1376075" cy="834073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3" name="정육면체 32">
              <a:extLst>
                <a:ext uri="{FF2B5EF4-FFF2-40B4-BE49-F238E27FC236}">
                  <a16:creationId xmlns:a16="http://schemas.microsoft.com/office/drawing/2014/main" id="{98ED75F2-F92B-4BF8-84C4-AB5914216057}"/>
                </a:ext>
              </a:extLst>
            </p:cNvPr>
            <p:cNvSpPr/>
            <p:nvPr/>
          </p:nvSpPr>
          <p:spPr>
            <a:xfrm>
              <a:off x="5232493" y="3829388"/>
              <a:ext cx="3477291" cy="706233"/>
            </a:xfrm>
            <a:prstGeom prst="cube">
              <a:avLst>
                <a:gd name="adj" fmla="val 94750"/>
              </a:avLst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정육면체 34">
              <a:extLst>
                <a:ext uri="{FF2B5EF4-FFF2-40B4-BE49-F238E27FC236}">
                  <a16:creationId xmlns:a16="http://schemas.microsoft.com/office/drawing/2014/main" id="{1F003913-D38F-4993-9D36-DFCD5BF0715D}"/>
                </a:ext>
              </a:extLst>
            </p:cNvPr>
            <p:cNvSpPr/>
            <p:nvPr/>
          </p:nvSpPr>
          <p:spPr>
            <a:xfrm>
              <a:off x="5232493" y="3706433"/>
              <a:ext cx="3477291" cy="706233"/>
            </a:xfrm>
            <a:prstGeom prst="cube">
              <a:avLst>
                <a:gd name="adj" fmla="val 94750"/>
              </a:avLst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정육면체 35">
              <a:extLst>
                <a:ext uri="{FF2B5EF4-FFF2-40B4-BE49-F238E27FC236}">
                  <a16:creationId xmlns:a16="http://schemas.microsoft.com/office/drawing/2014/main" id="{2F19C4CD-6713-4D10-869B-CCF924D88436}"/>
                </a:ext>
              </a:extLst>
            </p:cNvPr>
            <p:cNvSpPr/>
            <p:nvPr/>
          </p:nvSpPr>
          <p:spPr>
            <a:xfrm>
              <a:off x="5232493" y="3583478"/>
              <a:ext cx="3477291" cy="706233"/>
            </a:xfrm>
            <a:prstGeom prst="cube">
              <a:avLst>
                <a:gd name="adj" fmla="val 94750"/>
              </a:avLst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8E6235C-B96D-4433-977A-CA14F562BAFD}"/>
                </a:ext>
              </a:extLst>
            </p:cNvPr>
            <p:cNvSpPr txBox="1"/>
            <p:nvPr/>
          </p:nvSpPr>
          <p:spPr>
            <a:xfrm>
              <a:off x="6971139" y="5583049"/>
              <a:ext cx="12073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Incident beam</a:t>
              </a:r>
            </a:p>
            <a:p>
              <a:pPr algn="ctr"/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(White)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화살표: 오른쪽 20">
              <a:extLst>
                <a:ext uri="{FF2B5EF4-FFF2-40B4-BE49-F238E27FC236}">
                  <a16:creationId xmlns:a16="http://schemas.microsoft.com/office/drawing/2014/main" id="{9EAFD1B5-D5A9-49BE-BF68-8D850B1201BA}"/>
                </a:ext>
              </a:extLst>
            </p:cNvPr>
            <p:cNvSpPr/>
            <p:nvPr/>
          </p:nvSpPr>
          <p:spPr>
            <a:xfrm rot="19032055">
              <a:off x="6901730" y="3214246"/>
              <a:ext cx="1440000" cy="360000"/>
            </a:xfrm>
            <a:prstGeom prst="rightArrow">
              <a:avLst/>
            </a:prstGeom>
            <a:solidFill>
              <a:srgbClr val="FF0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화살표: 오른쪽 24">
              <a:extLst>
                <a:ext uri="{FF2B5EF4-FFF2-40B4-BE49-F238E27FC236}">
                  <a16:creationId xmlns:a16="http://schemas.microsoft.com/office/drawing/2014/main" id="{4FCDA75D-C584-445B-83FB-2781C3AB5118}"/>
                </a:ext>
              </a:extLst>
            </p:cNvPr>
            <p:cNvSpPr/>
            <p:nvPr/>
          </p:nvSpPr>
          <p:spPr>
            <a:xfrm rot="16200000">
              <a:off x="6192172" y="2989454"/>
              <a:ext cx="1440000" cy="360000"/>
            </a:xfrm>
            <a:prstGeom prst="rightArrow">
              <a:avLst/>
            </a:pr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화살표: 오른쪽 25">
              <a:extLst>
                <a:ext uri="{FF2B5EF4-FFF2-40B4-BE49-F238E27FC236}">
                  <a16:creationId xmlns:a16="http://schemas.microsoft.com/office/drawing/2014/main" id="{1B00D884-0A18-41AB-A64A-CCF65DCE8025}"/>
                </a:ext>
              </a:extLst>
            </p:cNvPr>
            <p:cNvSpPr/>
            <p:nvPr/>
          </p:nvSpPr>
          <p:spPr>
            <a:xfrm rot="14476745">
              <a:off x="5572210" y="3097354"/>
              <a:ext cx="1440000" cy="360000"/>
            </a:xfrm>
            <a:prstGeom prst="rightArrow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EBBD89C-BA1D-4E35-BC2A-85C957DC9396}"/>
                </a:ext>
              </a:extLst>
            </p:cNvPr>
            <p:cNvSpPr txBox="1"/>
            <p:nvPr/>
          </p:nvSpPr>
          <p:spPr>
            <a:xfrm>
              <a:off x="6716100" y="2057339"/>
              <a:ext cx="5100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en-US" altLang="ko-KR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</a:t>
              </a:r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4274A92-CAFF-4FA4-98C5-F7D7807AF49A}"/>
                </a:ext>
              </a:extLst>
            </p:cNvPr>
            <p:cNvSpPr txBox="1"/>
            <p:nvPr/>
          </p:nvSpPr>
          <p:spPr>
            <a:xfrm>
              <a:off x="8086077" y="2539371"/>
              <a:ext cx="6367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altLang="ko-KR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</a:t>
              </a:r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9917BE-466F-4E91-9977-40433EC4F7AD}"/>
                </a:ext>
              </a:extLst>
            </p:cNvPr>
            <p:cNvSpPr txBox="1"/>
            <p:nvPr/>
          </p:nvSpPr>
          <p:spPr>
            <a:xfrm>
              <a:off x="5499662" y="2264105"/>
              <a:ext cx="5774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lang="en-US" altLang="ko-KR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</a:t>
              </a:r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5" name="직선 화살표 연결선 54">
              <a:extLst>
                <a:ext uri="{FF2B5EF4-FFF2-40B4-BE49-F238E27FC236}">
                  <a16:creationId xmlns:a16="http://schemas.microsoft.com/office/drawing/2014/main" id="{03B92EF1-8D61-42E3-91F5-D2E263272513}"/>
                </a:ext>
              </a:extLst>
            </p:cNvPr>
            <p:cNvCxnSpPr/>
            <p:nvPr/>
          </p:nvCxnSpPr>
          <p:spPr>
            <a:xfrm>
              <a:off x="5232493" y="4637399"/>
              <a:ext cx="277765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9EB5B3D-12AD-4761-AAAC-FA8A37A15BD3}"/>
                </a:ext>
              </a:extLst>
            </p:cNvPr>
            <p:cNvSpPr txBox="1"/>
            <p:nvPr/>
          </p:nvSpPr>
          <p:spPr>
            <a:xfrm>
              <a:off x="6378798" y="4625949"/>
              <a:ext cx="7280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780 nm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7" name="직선 화살표 연결선 56">
              <a:extLst>
                <a:ext uri="{FF2B5EF4-FFF2-40B4-BE49-F238E27FC236}">
                  <a16:creationId xmlns:a16="http://schemas.microsoft.com/office/drawing/2014/main" id="{AD9A0001-8291-4E0A-A8E8-274155E070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53187" y="3936595"/>
              <a:ext cx="552147" cy="59902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451EF31-14EF-4385-BC12-6ABA8405495F}"/>
                </a:ext>
              </a:extLst>
            </p:cNvPr>
            <p:cNvSpPr txBox="1"/>
            <p:nvPr/>
          </p:nvSpPr>
          <p:spPr>
            <a:xfrm>
              <a:off x="8566716" y="4150053"/>
              <a:ext cx="7280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330 nm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6373A961-64C1-4DFB-9CA3-0DA86E8CC8C8}"/>
              </a:ext>
            </a:extLst>
          </p:cNvPr>
          <p:cNvGrpSpPr/>
          <p:nvPr/>
        </p:nvGrpSpPr>
        <p:grpSpPr>
          <a:xfrm>
            <a:off x="9574968" y="4652122"/>
            <a:ext cx="2049031" cy="1376075"/>
            <a:chOff x="9559374" y="4588502"/>
            <a:chExt cx="2049031" cy="1376075"/>
          </a:xfrm>
        </p:grpSpPr>
        <p:sp>
          <p:nvSpPr>
            <p:cNvPr id="69" name="화살표: 오른쪽 68">
              <a:extLst>
                <a:ext uri="{FF2B5EF4-FFF2-40B4-BE49-F238E27FC236}">
                  <a16:creationId xmlns:a16="http://schemas.microsoft.com/office/drawing/2014/main" id="{303A206F-742E-4642-8192-5E9047243318}"/>
                </a:ext>
              </a:extLst>
            </p:cNvPr>
            <p:cNvSpPr/>
            <p:nvPr/>
          </p:nvSpPr>
          <p:spPr>
            <a:xfrm rot="5400000">
              <a:off x="9288373" y="4859503"/>
              <a:ext cx="1376075" cy="834073"/>
            </a:xfrm>
            <a:prstGeom prst="rightArrow">
              <a:avLst/>
            </a:prstGeom>
            <a:gradFill>
              <a:gsLst>
                <a:gs pos="0">
                  <a:srgbClr val="FF0000">
                    <a:lumMod val="54000"/>
                    <a:lumOff val="46000"/>
                  </a:srgbClr>
                </a:gs>
                <a:gs pos="58000">
                  <a:srgbClr val="92D050"/>
                </a:gs>
                <a:gs pos="100000">
                  <a:srgbClr val="0070C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9B0B04B-21D0-4051-9A05-33E20CFB2CB8}"/>
                </a:ext>
              </a:extLst>
            </p:cNvPr>
            <p:cNvSpPr txBox="1"/>
            <p:nvPr/>
          </p:nvSpPr>
          <p:spPr>
            <a:xfrm>
              <a:off x="10290415" y="5005736"/>
              <a:ext cx="13179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Deflected beam</a:t>
              </a:r>
            </a:p>
          </p:txBody>
        </p: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C95C452A-353B-428B-8CC7-D9D06F6C9610}"/>
              </a:ext>
            </a:extLst>
          </p:cNvPr>
          <p:cNvGrpSpPr/>
          <p:nvPr/>
        </p:nvGrpSpPr>
        <p:grpSpPr>
          <a:xfrm>
            <a:off x="8312326" y="2008678"/>
            <a:ext cx="3490297" cy="2478282"/>
            <a:chOff x="8260125" y="1827933"/>
            <a:chExt cx="3490297" cy="2478282"/>
          </a:xfrm>
        </p:grpSpPr>
        <p:sp>
          <p:nvSpPr>
            <p:cNvPr id="70" name="정육면체 69">
              <a:extLst>
                <a:ext uri="{FF2B5EF4-FFF2-40B4-BE49-F238E27FC236}">
                  <a16:creationId xmlns:a16="http://schemas.microsoft.com/office/drawing/2014/main" id="{B6645B6A-576E-4A7D-9314-B78272E18C32}"/>
                </a:ext>
              </a:extLst>
            </p:cNvPr>
            <p:cNvSpPr/>
            <p:nvPr/>
          </p:nvSpPr>
          <p:spPr>
            <a:xfrm>
              <a:off x="8260125" y="3599982"/>
              <a:ext cx="3477291" cy="706233"/>
            </a:xfrm>
            <a:prstGeom prst="cube">
              <a:avLst>
                <a:gd name="adj" fmla="val 94750"/>
              </a:avLst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정육면체 70">
              <a:extLst>
                <a:ext uri="{FF2B5EF4-FFF2-40B4-BE49-F238E27FC236}">
                  <a16:creationId xmlns:a16="http://schemas.microsoft.com/office/drawing/2014/main" id="{59D238FE-2B9D-40C0-AB51-090D4004BEFF}"/>
                </a:ext>
              </a:extLst>
            </p:cNvPr>
            <p:cNvSpPr/>
            <p:nvPr/>
          </p:nvSpPr>
          <p:spPr>
            <a:xfrm>
              <a:off x="8260125" y="3477027"/>
              <a:ext cx="3477291" cy="706233"/>
            </a:xfrm>
            <a:prstGeom prst="cube">
              <a:avLst>
                <a:gd name="adj" fmla="val 94750"/>
              </a:avLst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정육면체 71">
              <a:extLst>
                <a:ext uri="{FF2B5EF4-FFF2-40B4-BE49-F238E27FC236}">
                  <a16:creationId xmlns:a16="http://schemas.microsoft.com/office/drawing/2014/main" id="{94EA80B8-4654-4F77-B43E-17F2FDD7A660}"/>
                </a:ext>
              </a:extLst>
            </p:cNvPr>
            <p:cNvSpPr/>
            <p:nvPr/>
          </p:nvSpPr>
          <p:spPr>
            <a:xfrm>
              <a:off x="8260125" y="3354072"/>
              <a:ext cx="3477291" cy="706233"/>
            </a:xfrm>
            <a:prstGeom prst="cube">
              <a:avLst>
                <a:gd name="adj" fmla="val 94750"/>
              </a:avLst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화살표: 오른쪽 73">
              <a:extLst>
                <a:ext uri="{FF2B5EF4-FFF2-40B4-BE49-F238E27FC236}">
                  <a16:creationId xmlns:a16="http://schemas.microsoft.com/office/drawing/2014/main" id="{953EB5DE-F1E5-41A1-8643-CE8FCC134ED3}"/>
                </a:ext>
              </a:extLst>
            </p:cNvPr>
            <p:cNvSpPr/>
            <p:nvPr/>
          </p:nvSpPr>
          <p:spPr>
            <a:xfrm rot="8140545">
              <a:off x="9929362" y="2984840"/>
              <a:ext cx="1440000" cy="360000"/>
            </a:xfrm>
            <a:prstGeom prst="rightArrow">
              <a:avLst/>
            </a:prstGeom>
            <a:solidFill>
              <a:srgbClr val="FF0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화살표: 오른쪽 74">
              <a:extLst>
                <a:ext uri="{FF2B5EF4-FFF2-40B4-BE49-F238E27FC236}">
                  <a16:creationId xmlns:a16="http://schemas.microsoft.com/office/drawing/2014/main" id="{7632D433-4A2F-45B9-8C85-386C6F6C01C2}"/>
                </a:ext>
              </a:extLst>
            </p:cNvPr>
            <p:cNvSpPr/>
            <p:nvPr/>
          </p:nvSpPr>
          <p:spPr>
            <a:xfrm rot="5400000">
              <a:off x="9219804" y="2760048"/>
              <a:ext cx="1440000" cy="360000"/>
            </a:xfrm>
            <a:prstGeom prst="rightArrow">
              <a:avLst/>
            </a:pr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화살표: 오른쪽 75">
              <a:extLst>
                <a:ext uri="{FF2B5EF4-FFF2-40B4-BE49-F238E27FC236}">
                  <a16:creationId xmlns:a16="http://schemas.microsoft.com/office/drawing/2014/main" id="{9C0A7607-C179-4A66-BCF7-537C98CF7FC7}"/>
                </a:ext>
              </a:extLst>
            </p:cNvPr>
            <p:cNvSpPr/>
            <p:nvPr/>
          </p:nvSpPr>
          <p:spPr>
            <a:xfrm rot="3302536">
              <a:off x="8599842" y="2867948"/>
              <a:ext cx="1440000" cy="360000"/>
            </a:xfrm>
            <a:prstGeom prst="rightArrow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49B7AE9-39CE-4113-9104-DD83FE8502ED}"/>
                </a:ext>
              </a:extLst>
            </p:cNvPr>
            <p:cNvSpPr txBox="1"/>
            <p:nvPr/>
          </p:nvSpPr>
          <p:spPr>
            <a:xfrm>
              <a:off x="9743732" y="1827933"/>
              <a:ext cx="5100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en-US" altLang="ko-KR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</a:t>
              </a:r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67EFCE-8648-480F-91E5-9274813AC9E2}"/>
                </a:ext>
              </a:extLst>
            </p:cNvPr>
            <p:cNvSpPr txBox="1"/>
            <p:nvPr/>
          </p:nvSpPr>
          <p:spPr>
            <a:xfrm>
              <a:off x="11113709" y="2309965"/>
              <a:ext cx="6367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r>
                <a:rPr lang="en-US" altLang="ko-KR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</a:t>
              </a:r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B885080-9E85-4490-B8D9-B2160B009306}"/>
                </a:ext>
              </a:extLst>
            </p:cNvPr>
            <p:cNvSpPr txBox="1"/>
            <p:nvPr/>
          </p:nvSpPr>
          <p:spPr>
            <a:xfrm>
              <a:off x="8527294" y="2034699"/>
              <a:ext cx="5774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lang="en-US" altLang="ko-KR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</a:t>
              </a:r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51FB45DF-6E6B-4680-B63A-D9DF43E58EE8}"/>
              </a:ext>
            </a:extLst>
          </p:cNvPr>
          <p:cNvSpPr txBox="1"/>
          <p:nvPr/>
        </p:nvSpPr>
        <p:spPr>
          <a:xfrm>
            <a:off x="5221489" y="1524505"/>
            <a:ext cx="1598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Splitter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909558F-B97A-4B61-9776-2F36F24FC5CC}"/>
              </a:ext>
            </a:extLst>
          </p:cNvPr>
          <p:cNvSpPr txBox="1"/>
          <p:nvPr/>
        </p:nvSpPr>
        <p:spPr>
          <a:xfrm>
            <a:off x="9132849" y="1524505"/>
            <a:ext cx="18710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Combiner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628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">
            <a:extLst>
              <a:ext uri="{FF2B5EF4-FFF2-40B4-BE49-F238E27FC236}">
                <a16:creationId xmlns:a16="http://schemas.microsoft.com/office/drawing/2014/main" id="{7132793B-324C-4CA7-8599-060EF0B4D892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Topology Optimized</a:t>
            </a:r>
            <a:r>
              <a:rPr lang="ko-KR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CA85C375-9E64-4374-81D6-0B72BA398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6671" y="493687"/>
            <a:ext cx="2280102" cy="289673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248C4D7-2D6E-43A4-98FB-BF72A73622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076"/>
          <a:stretch/>
        </p:blipFill>
        <p:spPr>
          <a:xfrm>
            <a:off x="4103158" y="341141"/>
            <a:ext cx="3464228" cy="33393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35FF42E-D876-49DD-901C-04762EDD886C}"/>
              </a:ext>
            </a:extLst>
          </p:cNvPr>
          <p:cNvSpPr txBox="1"/>
          <p:nvPr/>
        </p:nvSpPr>
        <p:spPr>
          <a:xfrm>
            <a:off x="389467" y="1917364"/>
            <a:ext cx="27445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parameter</a:t>
            </a:r>
          </a:p>
          <a:p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1200nm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 = 450nm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sampling = 101×101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Polarization mode = TM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Substrate = 1um(SiO2)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Grating = 400nm(c-Si)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FB09DDC1-C9CE-439C-B5E6-98CA2DB6A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61" y="3808800"/>
            <a:ext cx="3879572" cy="290967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F613528-AAAD-4425-915C-45F6DB3918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2688" y="3808800"/>
            <a:ext cx="3879572" cy="2909679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F9E322E-9CE0-493C-BAF6-87AA8E7753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3214" y="3808800"/>
            <a:ext cx="3879572" cy="290967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" name="타원 2">
            <a:extLst>
              <a:ext uri="{FF2B5EF4-FFF2-40B4-BE49-F238E27FC236}">
                <a16:creationId xmlns:a16="http://schemas.microsoft.com/office/drawing/2014/main" id="{C199BF7F-F23F-4435-9E1F-D562832357B8}"/>
              </a:ext>
            </a:extLst>
          </p:cNvPr>
          <p:cNvSpPr/>
          <p:nvPr/>
        </p:nvSpPr>
        <p:spPr>
          <a:xfrm>
            <a:off x="3334467" y="4173239"/>
            <a:ext cx="371260" cy="35751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D5B66347-E102-48A2-BB50-C2767D2FF4B5}"/>
              </a:ext>
            </a:extLst>
          </p:cNvPr>
          <p:cNvSpPr/>
          <p:nvPr/>
        </p:nvSpPr>
        <p:spPr>
          <a:xfrm>
            <a:off x="7381756" y="4000353"/>
            <a:ext cx="371260" cy="357510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DB968B49-3C92-4DBC-A31F-78E218D0758E}"/>
              </a:ext>
            </a:extLst>
          </p:cNvPr>
          <p:cNvSpPr/>
          <p:nvPr/>
        </p:nvSpPr>
        <p:spPr>
          <a:xfrm>
            <a:off x="11389990" y="4173239"/>
            <a:ext cx="371260" cy="357510"/>
          </a:xfrm>
          <a:prstGeom prst="ellipse">
            <a:avLst/>
          </a:prstGeom>
          <a:noFill/>
          <a:ln w="190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텍스트 개체 틀 1">
            <a:extLst>
              <a:ext uri="{FF2B5EF4-FFF2-40B4-BE49-F238E27FC236}">
                <a16:creationId xmlns:a16="http://schemas.microsoft.com/office/drawing/2014/main" id="{F3AEED6A-54CC-4AA3-85CD-7D4AC0BB5C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9467" y="477044"/>
            <a:ext cx="8415867" cy="577056"/>
          </a:xfrm>
        </p:spPr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544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">
            <a:extLst>
              <a:ext uri="{FF2B5EF4-FFF2-40B4-BE49-F238E27FC236}">
                <a16:creationId xmlns:a16="http://schemas.microsoft.com/office/drawing/2014/main" id="{7132793B-324C-4CA7-8599-060EF0B4D892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Optimization Routine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텍스트 개체 틀 1">
            <a:extLst>
              <a:ext uri="{FF2B5EF4-FFF2-40B4-BE49-F238E27FC236}">
                <a16:creationId xmlns:a16="http://schemas.microsoft.com/office/drawing/2014/main" id="{F3AEED6A-54CC-4AA3-85CD-7D4AC0BB5C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9467" y="477044"/>
            <a:ext cx="8415867" cy="577056"/>
          </a:xfrm>
        </p:spPr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E1C1E15-4475-4157-8EE1-9DD06313E9F7}"/>
                  </a:ext>
                </a:extLst>
              </p:cNvPr>
              <p:cNvSpPr txBox="1"/>
              <p:nvPr/>
            </p:nvSpPr>
            <p:spPr>
              <a:xfrm>
                <a:off x="1239299" y="3631617"/>
                <a:ext cx="9420849" cy="15224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/>
                  <a:t>Step 1. Find</a:t>
                </a:r>
                <a:r>
                  <a:rPr lang="ko-KR" altLang="en-US" dirty="0"/>
                  <a:t> </a:t>
                </a:r>
                <a:r>
                  <a:rPr lang="en-US" altLang="ko-KR" dirty="0"/>
                  <a:t>an optimized initial pattern using only Red and Blue gradient</a:t>
                </a:r>
                <a:br>
                  <a:rPr lang="en-US" altLang="ko-KR" dirty="0"/>
                </a:br>
                <a:r>
                  <a:rPr lang="en-US" altLang="ko-KR" dirty="0">
                    <a:sym typeface="Wingdings" panose="05000000000000000000" pitchFamily="2" charset="2"/>
                  </a:rPr>
                  <a:t> Will be optimized in Red and Blue only (no control over Green: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𝑤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𝑔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r>
                  <a:rPr lang="en-US" altLang="ko-KR" dirty="0">
                    <a:sym typeface="Wingdings" panose="05000000000000000000" pitchFamily="2" charset="2"/>
                  </a:rPr>
                  <a:t>)</a:t>
                </a:r>
              </a:p>
              <a:p>
                <a:endParaRPr lang="en-US" altLang="ko-KR" dirty="0">
                  <a:sym typeface="Wingdings" panose="05000000000000000000" pitchFamily="2" charset="2"/>
                </a:endParaRPr>
              </a:p>
              <a:p>
                <a:r>
                  <a:rPr lang="en-US" altLang="ko-KR" dirty="0">
                    <a:sym typeface="Wingdings" panose="05000000000000000000" pitchFamily="2" charset="2"/>
                  </a:rPr>
                  <a:t>Step 2. After finding an optimized initial pattern that optimizes Red and Blue efficiently,</a:t>
                </a:r>
                <a:br>
                  <a:rPr lang="en-US" altLang="ko-KR" dirty="0">
                    <a:sym typeface="Wingdings" panose="05000000000000000000" pitchFamily="2" charset="2"/>
                  </a:rPr>
                </a:br>
                <a:r>
                  <a:rPr lang="en-US" altLang="ko-KR" dirty="0">
                    <a:sym typeface="Wingdings" panose="05000000000000000000" pitchFamily="2" charset="2"/>
                  </a:rPr>
                  <a:t>use</a:t>
                </a:r>
                <a:r>
                  <a:rPr lang="ko-KR" altLang="en-US" dirty="0">
                    <a:sym typeface="Wingdings" panose="05000000000000000000" pitchFamily="2" charset="2"/>
                  </a:rPr>
                  <a:t> </a:t>
                </a:r>
                <a:r>
                  <a:rPr lang="en-US" altLang="ko-KR" dirty="0">
                    <a:sym typeface="Wingdings" panose="05000000000000000000" pitchFamily="2" charset="2"/>
                  </a:rPr>
                  <a:t>the same initial pattern to find RGB optimized pattern via controlling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𝑤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𝑔</m:t>
                        </m:r>
                      </m:sub>
                    </m:sSub>
                  </m:oMath>
                </a14:m>
                <a:endParaRPr lang="en-US" altLang="ko-KR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E1C1E15-4475-4157-8EE1-9DD06313E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299" y="3631617"/>
                <a:ext cx="9420849" cy="1522468"/>
              </a:xfrm>
              <a:prstGeom prst="rect">
                <a:avLst/>
              </a:prstGeom>
              <a:blipFill>
                <a:blip r:embed="rId3"/>
                <a:stretch>
                  <a:fillRect l="-517" t="-2410" b="-401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개체 16">
            <a:extLst>
              <a:ext uri="{FF2B5EF4-FFF2-40B4-BE49-F238E27FC236}">
                <a16:creationId xmlns:a16="http://schemas.microsoft.com/office/drawing/2014/main" id="{222129E5-2E19-4222-8EE3-152D600735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7883218"/>
              </p:ext>
            </p:extLst>
          </p:nvPr>
        </p:nvGraphicFramePr>
        <p:xfrm>
          <a:off x="1239299" y="1921405"/>
          <a:ext cx="2176463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36480" imgH="457200" progId="Equation.DSMT4">
                  <p:embed/>
                </p:oleObj>
              </mc:Choice>
              <mc:Fallback>
                <p:oleObj name="Equation" r:id="rId4" imgW="1536480" imgH="457200" progId="Equation.DSMT4">
                  <p:embed/>
                  <p:pic>
                    <p:nvPicPr>
                      <p:cNvPr id="42" name="개체 41">
                        <a:extLst>
                          <a:ext uri="{FF2B5EF4-FFF2-40B4-BE49-F238E27FC236}">
                            <a16:creationId xmlns:a16="http://schemas.microsoft.com/office/drawing/2014/main" id="{363666DA-0FB3-44E9-B94E-4F1E127C07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299" y="1921405"/>
                        <a:ext cx="2176463" cy="638175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chemeClr val="accent2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개체 19">
            <a:extLst>
              <a:ext uri="{FF2B5EF4-FFF2-40B4-BE49-F238E27FC236}">
                <a16:creationId xmlns:a16="http://schemas.microsoft.com/office/drawing/2014/main" id="{B20CE5A7-B799-4F14-B0AF-4D61DE0D11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008392"/>
              </p:ext>
            </p:extLst>
          </p:nvPr>
        </p:nvGraphicFramePr>
        <p:xfrm>
          <a:off x="4146016" y="1903148"/>
          <a:ext cx="4154487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933640" imgH="482400" progId="Equation.DSMT4">
                  <p:embed/>
                </p:oleObj>
              </mc:Choice>
              <mc:Fallback>
                <p:oleObj name="Equation" r:id="rId6" imgW="2933640" imgH="482400" progId="Equation.DSMT4">
                  <p:embed/>
                  <p:pic>
                    <p:nvPicPr>
                      <p:cNvPr id="17" name="개체 16">
                        <a:extLst>
                          <a:ext uri="{FF2B5EF4-FFF2-40B4-BE49-F238E27FC236}">
                            <a16:creationId xmlns:a16="http://schemas.microsoft.com/office/drawing/2014/main" id="{222129E5-2E19-4222-8EE3-152D600735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6016" y="1903148"/>
                        <a:ext cx="4154487" cy="674687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chemeClr val="accent2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0A5C8CC8-0F3D-41D7-A821-E3D9740C5708}"/>
              </a:ext>
            </a:extLst>
          </p:cNvPr>
          <p:cNvCxnSpPr/>
          <p:nvPr/>
        </p:nvCxnSpPr>
        <p:spPr>
          <a:xfrm>
            <a:off x="3415762" y="2240491"/>
            <a:ext cx="7302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41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">
            <a:extLst>
              <a:ext uri="{FF2B5EF4-FFF2-40B4-BE49-F238E27FC236}">
                <a16:creationId xmlns:a16="http://schemas.microsoft.com/office/drawing/2014/main" id="{7132793B-324C-4CA7-8599-060EF0B4D892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1 Result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5FF42E-D876-49DD-901C-04762EDD886C}"/>
              </a:ext>
            </a:extLst>
          </p:cNvPr>
          <p:cNvSpPr txBox="1"/>
          <p:nvPr/>
        </p:nvSpPr>
        <p:spPr>
          <a:xfrm>
            <a:off x="389467" y="1626765"/>
            <a:ext cx="274452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parameter</a:t>
            </a:r>
          </a:p>
          <a:p>
            <a:r>
              <a:rPr lang="en-US" altLang="ko-K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1200nm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 = 450nm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sampling = 101×101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Polarization mode = TM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Substrate = 1um(SiO2)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Grating = 400nm(c-Si)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FB09DDC1-C9CE-439C-B5E6-98CA2DB6A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375" y="3808800"/>
            <a:ext cx="3875143" cy="290967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F613528-AAAD-4425-915C-45F6DB391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2688" y="3809354"/>
            <a:ext cx="3879572" cy="2908571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F9E322E-9CE0-493C-BAF6-87AA8E77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5428" y="3808800"/>
            <a:ext cx="3875143" cy="290967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" name="타원 2">
            <a:extLst>
              <a:ext uri="{FF2B5EF4-FFF2-40B4-BE49-F238E27FC236}">
                <a16:creationId xmlns:a16="http://schemas.microsoft.com/office/drawing/2014/main" id="{C199BF7F-F23F-4435-9E1F-D562832357B8}"/>
              </a:ext>
            </a:extLst>
          </p:cNvPr>
          <p:cNvSpPr/>
          <p:nvPr/>
        </p:nvSpPr>
        <p:spPr>
          <a:xfrm>
            <a:off x="3334467" y="4173239"/>
            <a:ext cx="371260" cy="35751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D5B66347-E102-48A2-BB50-C2767D2FF4B5}"/>
              </a:ext>
            </a:extLst>
          </p:cNvPr>
          <p:cNvSpPr/>
          <p:nvPr/>
        </p:nvSpPr>
        <p:spPr>
          <a:xfrm>
            <a:off x="7328645" y="4530749"/>
            <a:ext cx="371260" cy="357510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DB968B49-3C92-4DBC-A31F-78E218D0758E}"/>
              </a:ext>
            </a:extLst>
          </p:cNvPr>
          <p:cNvSpPr/>
          <p:nvPr/>
        </p:nvSpPr>
        <p:spPr>
          <a:xfrm>
            <a:off x="11389990" y="4173239"/>
            <a:ext cx="371260" cy="357510"/>
          </a:xfrm>
          <a:prstGeom prst="ellipse">
            <a:avLst/>
          </a:prstGeom>
          <a:noFill/>
          <a:ln w="190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텍스트 개체 틀 1">
            <a:extLst>
              <a:ext uri="{FF2B5EF4-FFF2-40B4-BE49-F238E27FC236}">
                <a16:creationId xmlns:a16="http://schemas.microsoft.com/office/drawing/2014/main" id="{F3AEED6A-54CC-4AA3-85CD-7D4AC0BB5C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9467" y="477044"/>
            <a:ext cx="8415867" cy="577056"/>
          </a:xfrm>
        </p:spPr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80A0CF3-1B0F-4211-8BAD-8147F516A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8800" y="350859"/>
            <a:ext cx="2996965" cy="349200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8C6EC73-D1DA-4B44-AA6C-D38966AE339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959" r="25959"/>
          <a:stretch/>
        </p:blipFill>
        <p:spPr>
          <a:xfrm>
            <a:off x="7103858" y="350859"/>
            <a:ext cx="2438537" cy="32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923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">
            <a:extLst>
              <a:ext uri="{FF2B5EF4-FFF2-40B4-BE49-F238E27FC236}">
                <a16:creationId xmlns:a16="http://schemas.microsoft.com/office/drawing/2014/main" id="{7132793B-324C-4CA7-8599-060EF0B4D892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2 Result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CA85C375-9E64-4374-81D6-0B72BA398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7039" y="332143"/>
            <a:ext cx="4272001" cy="3204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35FF42E-D876-49DD-901C-04762EDD886C}"/>
              </a:ext>
            </a:extLst>
          </p:cNvPr>
          <p:cNvSpPr txBox="1"/>
          <p:nvPr/>
        </p:nvSpPr>
        <p:spPr>
          <a:xfrm>
            <a:off x="389467" y="1624976"/>
            <a:ext cx="274452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parameter</a:t>
            </a:r>
          </a:p>
          <a:p>
            <a:r>
              <a:rPr lang="en-US" altLang="ko-K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1200nm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 = 450nm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sampling = 101×101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Polarization mode = TM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Substrate = 1um(SiO2)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Grating = 400nm(c-Si)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FB09DDC1-C9CE-439C-B5E6-98CA2DB6AA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61" y="3809386"/>
            <a:ext cx="3879572" cy="290850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F613528-AAAD-4425-915C-45F6DB391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2688" y="3809386"/>
            <a:ext cx="3879572" cy="2908506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F9E322E-9CE0-493C-BAF6-87AA8E7753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3214" y="3809386"/>
            <a:ext cx="3879572" cy="290850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" name="타원 2">
            <a:extLst>
              <a:ext uri="{FF2B5EF4-FFF2-40B4-BE49-F238E27FC236}">
                <a16:creationId xmlns:a16="http://schemas.microsoft.com/office/drawing/2014/main" id="{C199BF7F-F23F-4435-9E1F-D562832357B8}"/>
              </a:ext>
            </a:extLst>
          </p:cNvPr>
          <p:cNvSpPr/>
          <p:nvPr/>
        </p:nvSpPr>
        <p:spPr>
          <a:xfrm>
            <a:off x="3334467" y="4173239"/>
            <a:ext cx="371260" cy="35751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D5B66347-E102-48A2-BB50-C2767D2FF4B5}"/>
              </a:ext>
            </a:extLst>
          </p:cNvPr>
          <p:cNvSpPr/>
          <p:nvPr/>
        </p:nvSpPr>
        <p:spPr>
          <a:xfrm>
            <a:off x="7381756" y="4077020"/>
            <a:ext cx="371260" cy="357510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DB968B49-3C92-4DBC-A31F-78E218D0758E}"/>
              </a:ext>
            </a:extLst>
          </p:cNvPr>
          <p:cNvSpPr/>
          <p:nvPr/>
        </p:nvSpPr>
        <p:spPr>
          <a:xfrm>
            <a:off x="11389990" y="4077020"/>
            <a:ext cx="371260" cy="357510"/>
          </a:xfrm>
          <a:prstGeom prst="ellipse">
            <a:avLst/>
          </a:prstGeom>
          <a:noFill/>
          <a:ln w="190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텍스트 개체 틀 1">
            <a:extLst>
              <a:ext uri="{FF2B5EF4-FFF2-40B4-BE49-F238E27FC236}">
                <a16:creationId xmlns:a16="http://schemas.microsoft.com/office/drawing/2014/main" id="{F3AEED6A-54CC-4AA3-85CD-7D4AC0BB5C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9467" y="477044"/>
            <a:ext cx="8415867" cy="577056"/>
          </a:xfrm>
        </p:spPr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B5FDD3C8-F0CB-4263-BDE2-C75474B6E03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063" t="49641" r="48020"/>
          <a:stretch/>
        </p:blipFill>
        <p:spPr>
          <a:xfrm>
            <a:off x="4530759" y="2065623"/>
            <a:ext cx="3130481" cy="175852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C05372B0-A70C-48A4-B41E-7FB4A5E7D3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4286" y="409506"/>
            <a:ext cx="1219305" cy="16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16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">
            <a:extLst>
              <a:ext uri="{FF2B5EF4-FFF2-40B4-BE49-F238E27FC236}">
                <a16:creationId xmlns:a16="http://schemas.microsoft.com/office/drawing/2014/main" id="{7132793B-324C-4CA7-8599-060EF0B4D892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Simulated Structure Field</a:t>
            </a:r>
            <a:r>
              <a:rPr lang="ko-KR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Visualization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텍스트 개체 틀 1">
            <a:extLst>
              <a:ext uri="{FF2B5EF4-FFF2-40B4-BE49-F238E27FC236}">
                <a16:creationId xmlns:a16="http://schemas.microsoft.com/office/drawing/2014/main" id="{F3AEED6A-54CC-4AA3-85CD-7D4AC0BB5C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9467" y="477044"/>
            <a:ext cx="8415867" cy="577056"/>
          </a:xfrm>
        </p:spPr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그림 50">
            <a:extLst>
              <a:ext uri="{FF2B5EF4-FFF2-40B4-BE49-F238E27FC236}">
                <a16:creationId xmlns:a16="http://schemas.microsoft.com/office/drawing/2014/main" id="{AC035E6F-7A18-4BB1-926C-0FC636CE0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82" y="2098564"/>
            <a:ext cx="2891936" cy="2168952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8F7A33E7-86F9-45D8-BE12-A502A75B5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3595" y="2098564"/>
            <a:ext cx="2891936" cy="2168952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FB1B6F12-CBF8-4EF1-9774-ABE436D36B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7645" y="2114892"/>
            <a:ext cx="2891936" cy="2168952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772226B6-967F-49DD-BDDF-C09F379F29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8737" y="4412170"/>
            <a:ext cx="2891936" cy="2168952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E5A6BEC1-B312-41CF-B6E0-8D9DEBF74A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5483" y="4412170"/>
            <a:ext cx="2891936" cy="2168952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BD7E1970-7FC7-484B-BF79-7FFC116A9F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2229" y="4412170"/>
            <a:ext cx="2891936" cy="2168952"/>
          </a:xfrm>
          <a:prstGeom prst="rect">
            <a:avLst/>
          </a:prstGeom>
        </p:spPr>
      </p:pic>
      <p:sp>
        <p:nvSpPr>
          <p:cNvPr id="57" name="TextBox 10">
            <a:extLst>
              <a:ext uri="{FF2B5EF4-FFF2-40B4-BE49-F238E27FC236}">
                <a16:creationId xmlns:a16="http://schemas.microsoft.com/office/drawing/2014/main" id="{12A46834-A85C-4E58-BE63-5F749A1B6CBD}"/>
              </a:ext>
            </a:extLst>
          </p:cNvPr>
          <p:cNvSpPr txBox="1"/>
          <p:nvPr/>
        </p:nvSpPr>
        <p:spPr>
          <a:xfrm>
            <a:off x="389467" y="5311980"/>
            <a:ext cx="99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Adjoint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11">
            <a:extLst>
              <a:ext uri="{FF2B5EF4-FFF2-40B4-BE49-F238E27FC236}">
                <a16:creationId xmlns:a16="http://schemas.microsoft.com/office/drawing/2014/main" id="{B0860C5D-93A5-42A1-84B3-511C4B51E418}"/>
              </a:ext>
            </a:extLst>
          </p:cNvPr>
          <p:cNvSpPr txBox="1"/>
          <p:nvPr/>
        </p:nvSpPr>
        <p:spPr>
          <a:xfrm>
            <a:off x="264338" y="2721375"/>
            <a:ext cx="1181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1">
            <a:extLst>
              <a:ext uri="{FF2B5EF4-FFF2-40B4-BE49-F238E27FC236}">
                <a16:creationId xmlns:a16="http://schemas.microsoft.com/office/drawing/2014/main" id="{1C50D5E7-0E95-487B-A4E5-FA0DDFA49147}"/>
              </a:ext>
            </a:extLst>
          </p:cNvPr>
          <p:cNvSpPr txBox="1"/>
          <p:nvPr/>
        </p:nvSpPr>
        <p:spPr>
          <a:xfrm>
            <a:off x="2627613" y="1642328"/>
            <a:ext cx="1181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11">
            <a:extLst>
              <a:ext uri="{FF2B5EF4-FFF2-40B4-BE49-F238E27FC236}">
                <a16:creationId xmlns:a16="http://schemas.microsoft.com/office/drawing/2014/main" id="{846B9738-D6D2-4A65-83A7-84EF948BCEF2}"/>
              </a:ext>
            </a:extLst>
          </p:cNvPr>
          <p:cNvSpPr txBox="1"/>
          <p:nvPr/>
        </p:nvSpPr>
        <p:spPr>
          <a:xfrm>
            <a:off x="5968979" y="1642328"/>
            <a:ext cx="1181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11">
            <a:extLst>
              <a:ext uri="{FF2B5EF4-FFF2-40B4-BE49-F238E27FC236}">
                <a16:creationId xmlns:a16="http://schemas.microsoft.com/office/drawing/2014/main" id="{51C7C393-7C06-4AE6-AC33-47720029E150}"/>
              </a:ext>
            </a:extLst>
          </p:cNvPr>
          <p:cNvSpPr txBox="1"/>
          <p:nvPr/>
        </p:nvSpPr>
        <p:spPr>
          <a:xfrm>
            <a:off x="9248992" y="1642328"/>
            <a:ext cx="1181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A27F3AA5-CD0B-4A99-B50F-9FF33BB3A110}"/>
              </a:ext>
            </a:extLst>
          </p:cNvPr>
          <p:cNvCxnSpPr/>
          <p:nvPr/>
        </p:nvCxnSpPr>
        <p:spPr>
          <a:xfrm>
            <a:off x="264338" y="4364045"/>
            <a:ext cx="11468858" cy="0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7B50E9FE-98A9-43FA-AE6F-249D8602C599}"/>
              </a:ext>
            </a:extLst>
          </p:cNvPr>
          <p:cNvCxnSpPr>
            <a:cxnSpLocks/>
          </p:cNvCxnSpPr>
          <p:nvPr/>
        </p:nvCxnSpPr>
        <p:spPr>
          <a:xfrm>
            <a:off x="8258476" y="1826994"/>
            <a:ext cx="0" cy="4866365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208BC6CC-DD4E-487A-A091-55023B15F557}"/>
              </a:ext>
            </a:extLst>
          </p:cNvPr>
          <p:cNvCxnSpPr>
            <a:cxnSpLocks/>
          </p:cNvCxnSpPr>
          <p:nvPr/>
        </p:nvCxnSpPr>
        <p:spPr>
          <a:xfrm>
            <a:off x="4841508" y="1826994"/>
            <a:ext cx="0" cy="4866365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64CDD035-63B2-4719-86B0-F69B1C712255}"/>
              </a:ext>
            </a:extLst>
          </p:cNvPr>
          <p:cNvCxnSpPr>
            <a:cxnSpLocks/>
          </p:cNvCxnSpPr>
          <p:nvPr/>
        </p:nvCxnSpPr>
        <p:spPr>
          <a:xfrm>
            <a:off x="1474381" y="1826994"/>
            <a:ext cx="0" cy="4866365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FBB14DFD-2704-4085-98E3-5D09CCC4FBD1}"/>
              </a:ext>
            </a:extLst>
          </p:cNvPr>
          <p:cNvCxnSpPr/>
          <p:nvPr/>
        </p:nvCxnSpPr>
        <p:spPr>
          <a:xfrm>
            <a:off x="264338" y="2034711"/>
            <a:ext cx="11468858" cy="0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0BA2EB26-10C4-4F48-971E-B4356BED19C8}"/>
              </a:ext>
            </a:extLst>
          </p:cNvPr>
          <p:cNvCxnSpPr>
            <a:cxnSpLocks/>
          </p:cNvCxnSpPr>
          <p:nvPr/>
        </p:nvCxnSpPr>
        <p:spPr>
          <a:xfrm>
            <a:off x="11569567" y="1826994"/>
            <a:ext cx="0" cy="4866365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560B4216-2696-4207-8C60-A5D0DDECE2A3}"/>
              </a:ext>
            </a:extLst>
          </p:cNvPr>
          <p:cNvCxnSpPr/>
          <p:nvPr/>
        </p:nvCxnSpPr>
        <p:spPr>
          <a:xfrm>
            <a:off x="264338" y="6693359"/>
            <a:ext cx="11468858" cy="0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화살표: 오른쪽 70">
            <a:extLst>
              <a:ext uri="{FF2B5EF4-FFF2-40B4-BE49-F238E27FC236}">
                <a16:creationId xmlns:a16="http://schemas.microsoft.com/office/drawing/2014/main" id="{4FEBB977-6E08-4F57-87FA-722D6D1D9E42}"/>
              </a:ext>
            </a:extLst>
          </p:cNvPr>
          <p:cNvSpPr/>
          <p:nvPr/>
        </p:nvSpPr>
        <p:spPr>
          <a:xfrm>
            <a:off x="1529608" y="2727772"/>
            <a:ext cx="841561" cy="68833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2" name="화살표: 오른쪽 71">
            <a:extLst>
              <a:ext uri="{FF2B5EF4-FFF2-40B4-BE49-F238E27FC236}">
                <a16:creationId xmlns:a16="http://schemas.microsoft.com/office/drawing/2014/main" id="{AF7190FB-0B31-4F4C-A2CA-8DF1E49A67F8}"/>
              </a:ext>
            </a:extLst>
          </p:cNvPr>
          <p:cNvSpPr/>
          <p:nvPr/>
        </p:nvSpPr>
        <p:spPr>
          <a:xfrm>
            <a:off x="4829572" y="2727772"/>
            <a:ext cx="841561" cy="68833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3" name="화살표: 오른쪽 72">
            <a:extLst>
              <a:ext uri="{FF2B5EF4-FFF2-40B4-BE49-F238E27FC236}">
                <a16:creationId xmlns:a16="http://schemas.microsoft.com/office/drawing/2014/main" id="{A0C06662-9D4D-4422-95C0-C4AE39E6882D}"/>
              </a:ext>
            </a:extLst>
          </p:cNvPr>
          <p:cNvSpPr/>
          <p:nvPr/>
        </p:nvSpPr>
        <p:spPr>
          <a:xfrm>
            <a:off x="8332954" y="2798994"/>
            <a:ext cx="841561" cy="688339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화살표: 오른쪽 73">
            <a:extLst>
              <a:ext uri="{FF2B5EF4-FFF2-40B4-BE49-F238E27FC236}">
                <a16:creationId xmlns:a16="http://schemas.microsoft.com/office/drawing/2014/main" id="{1492D0D1-59B8-4AA9-98C3-3EA8432CBDC7}"/>
              </a:ext>
            </a:extLst>
          </p:cNvPr>
          <p:cNvSpPr/>
          <p:nvPr/>
        </p:nvSpPr>
        <p:spPr>
          <a:xfrm rot="2289228">
            <a:off x="3193869" y="3216681"/>
            <a:ext cx="1593281" cy="68833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화살표: 오른쪽 74">
            <a:extLst>
              <a:ext uri="{FF2B5EF4-FFF2-40B4-BE49-F238E27FC236}">
                <a16:creationId xmlns:a16="http://schemas.microsoft.com/office/drawing/2014/main" id="{05EDADF8-422C-4278-AF0A-CAF33841396B}"/>
              </a:ext>
            </a:extLst>
          </p:cNvPr>
          <p:cNvSpPr/>
          <p:nvPr/>
        </p:nvSpPr>
        <p:spPr>
          <a:xfrm>
            <a:off x="6810541" y="2740661"/>
            <a:ext cx="998080" cy="68833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화살표: 오른쪽 75">
            <a:extLst>
              <a:ext uri="{FF2B5EF4-FFF2-40B4-BE49-F238E27FC236}">
                <a16:creationId xmlns:a16="http://schemas.microsoft.com/office/drawing/2014/main" id="{1DBDF003-794B-4333-901A-ECD9DF8FFDB3}"/>
              </a:ext>
            </a:extLst>
          </p:cNvPr>
          <p:cNvSpPr/>
          <p:nvPr/>
        </p:nvSpPr>
        <p:spPr>
          <a:xfrm rot="20054153">
            <a:off x="10191966" y="2495687"/>
            <a:ext cx="1208629" cy="688339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7" name="화살표: 오른쪽 76">
            <a:extLst>
              <a:ext uri="{FF2B5EF4-FFF2-40B4-BE49-F238E27FC236}">
                <a16:creationId xmlns:a16="http://schemas.microsoft.com/office/drawing/2014/main" id="{7CA4EA6A-9372-4813-A2DD-1675555156FF}"/>
              </a:ext>
            </a:extLst>
          </p:cNvPr>
          <p:cNvSpPr/>
          <p:nvPr/>
        </p:nvSpPr>
        <p:spPr>
          <a:xfrm rot="12342366">
            <a:off x="10321449" y="5468821"/>
            <a:ext cx="1208629" cy="688339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8" name="화살표: 오른쪽 77">
            <a:extLst>
              <a:ext uri="{FF2B5EF4-FFF2-40B4-BE49-F238E27FC236}">
                <a16:creationId xmlns:a16="http://schemas.microsoft.com/office/drawing/2014/main" id="{F6D6AC5A-8DBB-44E7-A59C-09F41BC9B548}"/>
              </a:ext>
            </a:extLst>
          </p:cNvPr>
          <p:cNvSpPr/>
          <p:nvPr/>
        </p:nvSpPr>
        <p:spPr>
          <a:xfrm rot="10800000">
            <a:off x="8332954" y="5112646"/>
            <a:ext cx="841561" cy="688339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9" name="화살표: 오른쪽 78">
            <a:extLst>
              <a:ext uri="{FF2B5EF4-FFF2-40B4-BE49-F238E27FC236}">
                <a16:creationId xmlns:a16="http://schemas.microsoft.com/office/drawing/2014/main" id="{DE586223-C461-41A6-A6D5-4FAF32C9F8AB}"/>
              </a:ext>
            </a:extLst>
          </p:cNvPr>
          <p:cNvSpPr/>
          <p:nvPr/>
        </p:nvSpPr>
        <p:spPr>
          <a:xfrm rot="10800000">
            <a:off x="6835534" y="5124651"/>
            <a:ext cx="998080" cy="68833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0" name="화살표: 오른쪽 79">
            <a:extLst>
              <a:ext uri="{FF2B5EF4-FFF2-40B4-BE49-F238E27FC236}">
                <a16:creationId xmlns:a16="http://schemas.microsoft.com/office/drawing/2014/main" id="{9DFAD6D8-56B9-4797-864D-EE4DD0D70817}"/>
              </a:ext>
            </a:extLst>
          </p:cNvPr>
          <p:cNvSpPr/>
          <p:nvPr/>
        </p:nvSpPr>
        <p:spPr>
          <a:xfrm rot="10800000">
            <a:off x="4829572" y="5141938"/>
            <a:ext cx="841561" cy="68833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1" name="화살표: 오른쪽 80">
            <a:extLst>
              <a:ext uri="{FF2B5EF4-FFF2-40B4-BE49-F238E27FC236}">
                <a16:creationId xmlns:a16="http://schemas.microsoft.com/office/drawing/2014/main" id="{7D99E333-35F0-452F-8FC0-440C19B74FFB}"/>
              </a:ext>
            </a:extLst>
          </p:cNvPr>
          <p:cNvSpPr/>
          <p:nvPr/>
        </p:nvSpPr>
        <p:spPr>
          <a:xfrm rot="8263901">
            <a:off x="3303648" y="4754825"/>
            <a:ext cx="1593281" cy="68833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2" name="화살표: 오른쪽 81">
            <a:extLst>
              <a:ext uri="{FF2B5EF4-FFF2-40B4-BE49-F238E27FC236}">
                <a16:creationId xmlns:a16="http://schemas.microsoft.com/office/drawing/2014/main" id="{6DDD9800-ED9F-4172-8AF5-8195B4D1A144}"/>
              </a:ext>
            </a:extLst>
          </p:cNvPr>
          <p:cNvSpPr/>
          <p:nvPr/>
        </p:nvSpPr>
        <p:spPr>
          <a:xfrm rot="10800000">
            <a:off x="1529608" y="5057085"/>
            <a:ext cx="841561" cy="68833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4162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">
            <a:extLst>
              <a:ext uri="{FF2B5EF4-FFF2-40B4-BE49-F238E27FC236}">
                <a16:creationId xmlns:a16="http://schemas.microsoft.com/office/drawing/2014/main" id="{7132793B-324C-4CA7-8599-060EF0B4D892}"/>
              </a:ext>
            </a:extLst>
          </p:cNvPr>
          <p:cNvSpPr txBox="1">
            <a:spLocks/>
          </p:cNvSpPr>
          <p:nvPr/>
        </p:nvSpPr>
        <p:spPr>
          <a:xfrm>
            <a:off x="1239299" y="1060193"/>
            <a:ext cx="5813434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Simulated Structure Field</a:t>
            </a:r>
            <a:r>
              <a:rPr lang="ko-KR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Visualization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텍스트 개체 틀 1">
            <a:extLst>
              <a:ext uri="{FF2B5EF4-FFF2-40B4-BE49-F238E27FC236}">
                <a16:creationId xmlns:a16="http://schemas.microsoft.com/office/drawing/2014/main" id="{F3AEED6A-54CC-4AA3-85CD-7D4AC0BB5C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9467" y="477044"/>
            <a:ext cx="8415867" cy="577056"/>
          </a:xfrm>
        </p:spPr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D01D2DE4-C7CF-4731-BCE6-6101E29A7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411" y="1475481"/>
            <a:ext cx="3409000" cy="255675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35FE33EB-3904-4EFB-A472-04FA74F4C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355" y="1475481"/>
            <a:ext cx="3409000" cy="255675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A1AB6A18-C307-4046-A89C-00C1148D5E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6299" y="1472480"/>
            <a:ext cx="3409000" cy="255675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6B837F6A-0876-44D8-A253-7BD9DAA23D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3142" y="4032231"/>
            <a:ext cx="3608771" cy="2706578"/>
          </a:xfrm>
          <a:prstGeom prst="rect">
            <a:avLst/>
          </a:prstGeom>
        </p:spPr>
      </p:pic>
      <p:sp>
        <p:nvSpPr>
          <p:cNvPr id="2" name="화살표: 오른쪽 1">
            <a:extLst>
              <a:ext uri="{FF2B5EF4-FFF2-40B4-BE49-F238E27FC236}">
                <a16:creationId xmlns:a16="http://schemas.microsoft.com/office/drawing/2014/main" id="{8B4F82A6-10E4-4482-B93D-CDBDBC98A975}"/>
              </a:ext>
            </a:extLst>
          </p:cNvPr>
          <p:cNvSpPr/>
          <p:nvPr/>
        </p:nvSpPr>
        <p:spPr>
          <a:xfrm>
            <a:off x="127910" y="2034047"/>
            <a:ext cx="1337405" cy="1269844"/>
          </a:xfrm>
          <a:prstGeom prst="rightArrow">
            <a:avLst>
              <a:gd name="adj1" fmla="val 50000"/>
              <a:gd name="adj2" fmla="val 3214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Red</a:t>
            </a:r>
          </a:p>
          <a:p>
            <a:pPr algn="ctr"/>
            <a:r>
              <a:rPr lang="en-US" altLang="ko-KR" dirty="0"/>
              <a:t>Incident</a:t>
            </a:r>
            <a:endParaRPr lang="ko-KR" altLang="en-US" dirty="0"/>
          </a:p>
        </p:txBody>
      </p:sp>
      <p:sp>
        <p:nvSpPr>
          <p:cNvPr id="32" name="화살표: 오른쪽 31">
            <a:extLst>
              <a:ext uri="{FF2B5EF4-FFF2-40B4-BE49-F238E27FC236}">
                <a16:creationId xmlns:a16="http://schemas.microsoft.com/office/drawing/2014/main" id="{11FA2FB9-775F-49E8-91B7-74E36282DD15}"/>
              </a:ext>
            </a:extLst>
          </p:cNvPr>
          <p:cNvSpPr/>
          <p:nvPr/>
        </p:nvSpPr>
        <p:spPr>
          <a:xfrm>
            <a:off x="3598172" y="4934190"/>
            <a:ext cx="1376075" cy="834073"/>
          </a:xfrm>
          <a:prstGeom prst="rightArrow">
            <a:avLst/>
          </a:prstGeom>
          <a:gradFill>
            <a:gsLst>
              <a:gs pos="0">
                <a:srgbClr val="FF0000">
                  <a:lumMod val="54000"/>
                  <a:lumOff val="46000"/>
                </a:srgbClr>
              </a:gs>
              <a:gs pos="58000">
                <a:srgbClr val="92D050"/>
              </a:gs>
              <a:gs pos="100000">
                <a:srgbClr val="0070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R/G/B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화살표: 오른쪽 33">
            <a:extLst>
              <a:ext uri="{FF2B5EF4-FFF2-40B4-BE49-F238E27FC236}">
                <a16:creationId xmlns:a16="http://schemas.microsoft.com/office/drawing/2014/main" id="{7A558206-3052-4D3C-92CD-60619F2BD0BE}"/>
              </a:ext>
            </a:extLst>
          </p:cNvPr>
          <p:cNvSpPr/>
          <p:nvPr/>
        </p:nvSpPr>
        <p:spPr>
          <a:xfrm rot="2361489">
            <a:off x="7653757" y="5758343"/>
            <a:ext cx="1036308" cy="57705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Red</a:t>
            </a:r>
            <a:endParaRPr lang="ko-KR" altLang="en-US" dirty="0"/>
          </a:p>
        </p:txBody>
      </p:sp>
      <p:sp>
        <p:nvSpPr>
          <p:cNvPr id="35" name="화살표: 오른쪽 34">
            <a:extLst>
              <a:ext uri="{FF2B5EF4-FFF2-40B4-BE49-F238E27FC236}">
                <a16:creationId xmlns:a16="http://schemas.microsoft.com/office/drawing/2014/main" id="{D20300CE-CF66-4BCA-ABE9-F09682D0F9E6}"/>
              </a:ext>
            </a:extLst>
          </p:cNvPr>
          <p:cNvSpPr/>
          <p:nvPr/>
        </p:nvSpPr>
        <p:spPr>
          <a:xfrm>
            <a:off x="7738506" y="5096992"/>
            <a:ext cx="1066828" cy="57705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Green</a:t>
            </a:r>
            <a:endParaRPr lang="ko-KR" altLang="en-US" dirty="0"/>
          </a:p>
        </p:txBody>
      </p:sp>
      <p:sp>
        <p:nvSpPr>
          <p:cNvPr id="36" name="화살표: 오른쪽 35">
            <a:extLst>
              <a:ext uri="{FF2B5EF4-FFF2-40B4-BE49-F238E27FC236}">
                <a16:creationId xmlns:a16="http://schemas.microsoft.com/office/drawing/2014/main" id="{5612EDEB-041D-4A46-8911-F509D26BB544}"/>
              </a:ext>
            </a:extLst>
          </p:cNvPr>
          <p:cNvSpPr/>
          <p:nvPr/>
        </p:nvSpPr>
        <p:spPr>
          <a:xfrm rot="19819456">
            <a:off x="7665620" y="4510083"/>
            <a:ext cx="1066828" cy="57705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Blue</a:t>
            </a:r>
            <a:endParaRPr lang="ko-KR" altLang="en-US" dirty="0"/>
          </a:p>
        </p:txBody>
      </p:sp>
      <p:sp>
        <p:nvSpPr>
          <p:cNvPr id="38" name="화살표: 오른쪽 37">
            <a:extLst>
              <a:ext uri="{FF2B5EF4-FFF2-40B4-BE49-F238E27FC236}">
                <a16:creationId xmlns:a16="http://schemas.microsoft.com/office/drawing/2014/main" id="{D5A24140-BCD3-4304-8D59-3C5AE8ED0503}"/>
              </a:ext>
            </a:extLst>
          </p:cNvPr>
          <p:cNvSpPr/>
          <p:nvPr/>
        </p:nvSpPr>
        <p:spPr>
          <a:xfrm>
            <a:off x="3985690" y="2034047"/>
            <a:ext cx="1337405" cy="1269844"/>
          </a:xfrm>
          <a:prstGeom prst="rightArrow">
            <a:avLst>
              <a:gd name="adj1" fmla="val 50000"/>
              <a:gd name="adj2" fmla="val 32142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Green</a:t>
            </a:r>
          </a:p>
          <a:p>
            <a:pPr algn="ctr"/>
            <a:r>
              <a:rPr lang="en-US" altLang="ko-KR" dirty="0"/>
              <a:t>Incident</a:t>
            </a:r>
            <a:endParaRPr lang="ko-KR" altLang="en-US" dirty="0"/>
          </a:p>
        </p:txBody>
      </p:sp>
      <p:sp>
        <p:nvSpPr>
          <p:cNvPr id="39" name="화살표: 오른쪽 38">
            <a:extLst>
              <a:ext uri="{FF2B5EF4-FFF2-40B4-BE49-F238E27FC236}">
                <a16:creationId xmlns:a16="http://schemas.microsoft.com/office/drawing/2014/main" id="{0F550980-B12D-43DD-BBA3-A6B8D0E624AF}"/>
              </a:ext>
            </a:extLst>
          </p:cNvPr>
          <p:cNvSpPr/>
          <p:nvPr/>
        </p:nvSpPr>
        <p:spPr>
          <a:xfrm>
            <a:off x="7810604" y="2034047"/>
            <a:ext cx="1337405" cy="1269844"/>
          </a:xfrm>
          <a:prstGeom prst="rightArrow">
            <a:avLst>
              <a:gd name="adj1" fmla="val 50000"/>
              <a:gd name="adj2" fmla="val 32142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Blue</a:t>
            </a:r>
          </a:p>
          <a:p>
            <a:pPr algn="ctr"/>
            <a:r>
              <a:rPr lang="en-US" altLang="ko-KR" dirty="0"/>
              <a:t>Incident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7117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167168-E9FA-4077-9F3F-CB52237D108F}"/>
              </a:ext>
            </a:extLst>
          </p:cNvPr>
          <p:cNvSpPr txBox="1"/>
          <p:nvPr/>
        </p:nvSpPr>
        <p:spPr>
          <a:xfrm>
            <a:off x="1239299" y="1631156"/>
            <a:ext cx="673453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Adjoint Inverse Design Theory </a:t>
            </a:r>
            <a:b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R/G/B Steering Metagratings Design</a:t>
            </a:r>
            <a:b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Multiwavelength Steering Metagrating in one layer</a:t>
            </a:r>
            <a:b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Further reducing computational cost via additional algorithm</a:t>
            </a:r>
          </a:p>
          <a:p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856773D7-31F0-4507-B7D2-1253245ACEA8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3214D535-D2C5-4027-90E9-256E6FDEDED9}"/>
              </a:ext>
            </a:extLst>
          </p:cNvPr>
          <p:cNvSpPr txBox="1">
            <a:spLocks/>
          </p:cNvSpPr>
          <p:nvPr/>
        </p:nvSpPr>
        <p:spPr>
          <a:xfrm>
            <a:off x="1239299" y="1054100"/>
            <a:ext cx="2464684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05A27E0B-3BE4-4CF5-8118-6A5E5DE4CC19}"/>
              </a:ext>
            </a:extLst>
          </p:cNvPr>
          <p:cNvSpPr txBox="1">
            <a:spLocks/>
          </p:cNvSpPr>
          <p:nvPr/>
        </p:nvSpPr>
        <p:spPr>
          <a:xfrm>
            <a:off x="1239299" y="4185701"/>
            <a:ext cx="2464684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Works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F4239E-8C9B-4EC8-BEA1-779392630470}"/>
              </a:ext>
            </a:extLst>
          </p:cNvPr>
          <p:cNvSpPr txBox="1"/>
          <p:nvPr/>
        </p:nvSpPr>
        <p:spPr>
          <a:xfrm>
            <a:off x="1239299" y="4762757"/>
            <a:ext cx="95510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 processable structure by adopting appropriate binarization and gaussian blurring</a:t>
            </a:r>
            <a:b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Enhanced optimization: Golden Section Search </a:t>
            </a:r>
            <a:b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C6561E9-AB85-4B7A-8FE0-BAF3D562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476" y="1990792"/>
            <a:ext cx="1775564" cy="1323439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06D0577F-FB1D-4687-906F-01E084AC7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634" y="734634"/>
            <a:ext cx="2918479" cy="1358203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5D9D0EDA-BA8D-4583-B1B9-5F13536DA2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4692" y="2276008"/>
            <a:ext cx="1503632" cy="1909693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FA4D2D41-4923-4B1B-82C1-4D559F40D7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995797"/>
            <a:ext cx="3204297" cy="54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34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894E755-8EF0-4054-9B44-820CFD0A26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47681" y="3088570"/>
            <a:ext cx="8813055" cy="1168875"/>
          </a:xfrm>
        </p:spPr>
        <p:txBody>
          <a:bodyPr>
            <a:normAutofit/>
          </a:bodyPr>
          <a:lstStyle/>
          <a:p>
            <a:pPr algn="ctr"/>
            <a:r>
              <a:rPr lang="en-US" altLang="ko-K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  <a:endParaRPr lang="ko-KR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516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3F56252-C41D-438A-8C73-7DE536DD61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Appendix</a:t>
            </a:r>
            <a:endParaRPr lang="ko-KR" altLang="en-US" dirty="0"/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B054E585-6CD2-4108-817F-E909FF523EA3}"/>
              </a:ext>
            </a:extLst>
          </p:cNvPr>
          <p:cNvGrpSpPr/>
          <p:nvPr/>
        </p:nvGrpSpPr>
        <p:grpSpPr>
          <a:xfrm>
            <a:off x="2183012" y="1549950"/>
            <a:ext cx="3250276" cy="5182064"/>
            <a:chOff x="991614" y="1380616"/>
            <a:chExt cx="3250276" cy="5182064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E77FAF02-C39B-4FF6-AD7A-71A7F270E05D}"/>
                </a:ext>
              </a:extLst>
            </p:cNvPr>
            <p:cNvSpPr/>
            <p:nvPr/>
          </p:nvSpPr>
          <p:spPr>
            <a:xfrm>
              <a:off x="991614" y="1399334"/>
              <a:ext cx="3250276" cy="1175313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78C4BAAC-83F5-4471-99CE-7AEBA07C6024}"/>
                </a:ext>
              </a:extLst>
            </p:cNvPr>
            <p:cNvGrpSpPr/>
            <p:nvPr/>
          </p:nvGrpSpPr>
          <p:grpSpPr>
            <a:xfrm>
              <a:off x="1381045" y="1683445"/>
              <a:ext cx="2488405" cy="631767"/>
              <a:chOff x="1197737" y="2272117"/>
              <a:chExt cx="2488405" cy="631767"/>
            </a:xfrm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58F5DBCA-178A-4E92-895E-BD65FA16FDB1}"/>
                  </a:ext>
                </a:extLst>
              </p:cNvPr>
              <p:cNvSpPr/>
              <p:nvPr/>
            </p:nvSpPr>
            <p:spPr>
              <a:xfrm>
                <a:off x="1197737" y="2402378"/>
                <a:ext cx="423245" cy="390698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7244A2A9-42A5-4BD1-83D9-A707A867EC19}"/>
                  </a:ext>
                </a:extLst>
              </p:cNvPr>
              <p:cNvSpPr/>
              <p:nvPr/>
            </p:nvSpPr>
            <p:spPr>
              <a:xfrm>
                <a:off x="2078886" y="2338620"/>
                <a:ext cx="519495" cy="49876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2E2CECB2-3E41-4E1E-ADA6-1C0A0F828F82}"/>
                  </a:ext>
                </a:extLst>
              </p:cNvPr>
              <p:cNvSpPr/>
              <p:nvPr/>
            </p:nvSpPr>
            <p:spPr>
              <a:xfrm>
                <a:off x="3076914" y="2272117"/>
                <a:ext cx="609228" cy="63176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9D21E60-2326-4F58-90FF-09342FF9DD27}"/>
                </a:ext>
              </a:extLst>
            </p:cNvPr>
            <p:cNvSpPr txBox="1"/>
            <p:nvPr/>
          </p:nvSpPr>
          <p:spPr>
            <a:xfrm>
              <a:off x="1632545" y="1380616"/>
              <a:ext cx="18668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Effective Medium</a:t>
              </a:r>
              <a:endParaRPr lang="ko-KR" altLang="en-US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99A4F60-DCBE-4B67-89B9-1E0DECF73BDF}"/>
                </a:ext>
              </a:extLst>
            </p:cNvPr>
            <p:cNvGrpSpPr/>
            <p:nvPr/>
          </p:nvGrpSpPr>
          <p:grpSpPr>
            <a:xfrm>
              <a:off x="1318801" y="3050608"/>
              <a:ext cx="2595902" cy="806334"/>
              <a:chOff x="1135814" y="3719945"/>
              <a:chExt cx="2595902" cy="806334"/>
            </a:xfrm>
          </p:grpSpPr>
          <p:sp>
            <p:nvSpPr>
              <p:cNvPr id="14" name="타원 13">
                <a:extLst>
                  <a:ext uri="{FF2B5EF4-FFF2-40B4-BE49-F238E27FC236}">
                    <a16:creationId xmlns:a16="http://schemas.microsoft.com/office/drawing/2014/main" id="{A61E7ECC-5286-4D7F-B379-AC551B9501D7}"/>
                  </a:ext>
                </a:extLst>
              </p:cNvPr>
              <p:cNvSpPr/>
              <p:nvPr/>
            </p:nvSpPr>
            <p:spPr>
              <a:xfrm>
                <a:off x="1135814" y="3931919"/>
                <a:ext cx="422541" cy="382385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002060"/>
                  </a:solidFill>
                </a:endParaRPr>
              </a:p>
            </p:txBody>
          </p:sp>
          <p:sp>
            <p:nvSpPr>
              <p:cNvPr id="15" name="타원 14">
                <a:extLst>
                  <a:ext uri="{FF2B5EF4-FFF2-40B4-BE49-F238E27FC236}">
                    <a16:creationId xmlns:a16="http://schemas.microsoft.com/office/drawing/2014/main" id="{691462E3-DA40-42C2-83D3-64BE73CACDCF}"/>
                  </a:ext>
                </a:extLst>
              </p:cNvPr>
              <p:cNvSpPr/>
              <p:nvPr/>
            </p:nvSpPr>
            <p:spPr>
              <a:xfrm>
                <a:off x="1954334" y="3801232"/>
                <a:ext cx="644047" cy="64376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002060"/>
                  </a:solidFill>
                </a:endParaRPr>
              </a:p>
            </p:txBody>
          </p:sp>
          <p:sp>
            <p:nvSpPr>
              <p:cNvPr id="16" name="타원 15">
                <a:extLst>
                  <a:ext uri="{FF2B5EF4-FFF2-40B4-BE49-F238E27FC236}">
                    <a16:creationId xmlns:a16="http://schemas.microsoft.com/office/drawing/2014/main" id="{7BB4CC30-3042-4C22-960C-979DAE2DD5CA}"/>
                  </a:ext>
                </a:extLst>
              </p:cNvPr>
              <p:cNvSpPr/>
              <p:nvPr/>
            </p:nvSpPr>
            <p:spPr>
              <a:xfrm>
                <a:off x="2934998" y="3719945"/>
                <a:ext cx="796718" cy="80633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DBDE372-A67F-4BF7-B5EB-5607960A994C}"/>
                </a:ext>
              </a:extLst>
            </p:cNvPr>
            <p:cNvSpPr/>
            <p:nvPr/>
          </p:nvSpPr>
          <p:spPr>
            <a:xfrm>
              <a:off x="991614" y="2733787"/>
              <a:ext cx="3250276" cy="1175313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206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85E845B-C7C0-4879-B9A6-2B985F31B453}"/>
                </a:ext>
              </a:extLst>
            </p:cNvPr>
            <p:cNvSpPr txBox="1"/>
            <p:nvPr/>
          </p:nvSpPr>
          <p:spPr>
            <a:xfrm>
              <a:off x="1722352" y="2713843"/>
              <a:ext cx="159364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Transmit Array</a:t>
              </a:r>
              <a:endParaRPr lang="ko-KR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E9B02574-1834-46F6-92E6-8ECFC445FC2F}"/>
                </a:ext>
              </a:extLst>
            </p:cNvPr>
            <p:cNvGrpSpPr/>
            <p:nvPr/>
          </p:nvGrpSpPr>
          <p:grpSpPr>
            <a:xfrm>
              <a:off x="1338113" y="4519077"/>
              <a:ext cx="2455722" cy="582163"/>
              <a:chOff x="1135457" y="5519379"/>
              <a:chExt cx="2455722" cy="582163"/>
            </a:xfrm>
          </p:grpSpPr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995C6481-DEDD-426A-B356-3445CAF48098}"/>
                  </a:ext>
                </a:extLst>
              </p:cNvPr>
              <p:cNvSpPr/>
              <p:nvPr/>
            </p:nvSpPr>
            <p:spPr>
              <a:xfrm>
                <a:off x="1135815" y="5752407"/>
                <a:ext cx="2445586" cy="349135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직각 삼각형 21">
                <a:extLst>
                  <a:ext uri="{FF2B5EF4-FFF2-40B4-BE49-F238E27FC236}">
                    <a16:creationId xmlns:a16="http://schemas.microsoft.com/office/drawing/2014/main" id="{E03701D1-DB41-4EE3-BB87-F6EE1681B017}"/>
                  </a:ext>
                </a:extLst>
              </p:cNvPr>
              <p:cNvSpPr/>
              <p:nvPr/>
            </p:nvSpPr>
            <p:spPr>
              <a:xfrm>
                <a:off x="1135457" y="5519379"/>
                <a:ext cx="806332" cy="233028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직각 삼각형 22">
                <a:extLst>
                  <a:ext uri="{FF2B5EF4-FFF2-40B4-BE49-F238E27FC236}">
                    <a16:creationId xmlns:a16="http://schemas.microsoft.com/office/drawing/2014/main" id="{1727691B-ECB2-4D58-850B-C189608B2529}"/>
                  </a:ext>
                </a:extLst>
              </p:cNvPr>
              <p:cNvSpPr/>
              <p:nvPr/>
            </p:nvSpPr>
            <p:spPr>
              <a:xfrm>
                <a:off x="1962800" y="5519379"/>
                <a:ext cx="806332" cy="233028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직각 삼각형 23">
                <a:extLst>
                  <a:ext uri="{FF2B5EF4-FFF2-40B4-BE49-F238E27FC236}">
                    <a16:creationId xmlns:a16="http://schemas.microsoft.com/office/drawing/2014/main" id="{38CA664D-05FF-4492-A6B0-F69FB89ED311}"/>
                  </a:ext>
                </a:extLst>
              </p:cNvPr>
              <p:cNvSpPr/>
              <p:nvPr/>
            </p:nvSpPr>
            <p:spPr>
              <a:xfrm>
                <a:off x="2784847" y="5519379"/>
                <a:ext cx="806332" cy="233028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2CA64CF-9A0C-4BEA-A123-8399F972434A}"/>
                </a:ext>
              </a:extLst>
            </p:cNvPr>
            <p:cNvSpPr/>
            <p:nvPr/>
          </p:nvSpPr>
          <p:spPr>
            <a:xfrm>
              <a:off x="991614" y="4062660"/>
              <a:ext cx="3250276" cy="1175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E5FF47-A394-4B3E-A5BA-49DDF91E3BC3}"/>
                </a:ext>
              </a:extLst>
            </p:cNvPr>
            <p:cNvSpPr txBox="1"/>
            <p:nvPr/>
          </p:nvSpPr>
          <p:spPr>
            <a:xfrm>
              <a:off x="2130040" y="404829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Echelle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DCCD772-7DB1-48FA-9932-78EECD284991}"/>
                </a:ext>
              </a:extLst>
            </p:cNvPr>
            <p:cNvSpPr/>
            <p:nvPr/>
          </p:nvSpPr>
          <p:spPr>
            <a:xfrm>
              <a:off x="991614" y="5387367"/>
              <a:ext cx="3250276" cy="1175313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C92AD27C-6113-4B93-B1AF-698DEBFB408D}"/>
                </a:ext>
              </a:extLst>
            </p:cNvPr>
            <p:cNvGrpSpPr/>
            <p:nvPr/>
          </p:nvGrpSpPr>
          <p:grpSpPr>
            <a:xfrm>
              <a:off x="1475365" y="5756699"/>
              <a:ext cx="2394085" cy="648118"/>
              <a:chOff x="1239300" y="5857977"/>
              <a:chExt cx="2394085" cy="648118"/>
            </a:xfrm>
          </p:grpSpPr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id="{919A44DB-810E-4F0F-A5FB-D9A79A2A0BA1}"/>
                  </a:ext>
                </a:extLst>
              </p:cNvPr>
              <p:cNvSpPr/>
              <p:nvPr/>
            </p:nvSpPr>
            <p:spPr>
              <a:xfrm rot="2256432">
                <a:off x="1239300" y="5857978"/>
                <a:ext cx="182176" cy="64811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직사각형 29">
                <a:extLst>
                  <a:ext uri="{FF2B5EF4-FFF2-40B4-BE49-F238E27FC236}">
                    <a16:creationId xmlns:a16="http://schemas.microsoft.com/office/drawing/2014/main" id="{8EA869ED-3B5A-435F-9116-DA257352B47B}"/>
                  </a:ext>
                </a:extLst>
              </p:cNvPr>
              <p:cNvSpPr/>
              <p:nvPr/>
            </p:nvSpPr>
            <p:spPr>
              <a:xfrm rot="20097260">
                <a:off x="1870007" y="5857977"/>
                <a:ext cx="182176" cy="64811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1A63801C-53E2-4785-A449-52C8117CEEA8}"/>
                  </a:ext>
                </a:extLst>
              </p:cNvPr>
              <p:cNvSpPr/>
              <p:nvPr/>
            </p:nvSpPr>
            <p:spPr>
              <a:xfrm rot="6206340">
                <a:off x="2507492" y="5857978"/>
                <a:ext cx="182176" cy="64811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30B8D2F4-648D-4A1E-8F98-D26A1C8C11C0}"/>
                  </a:ext>
                </a:extLst>
              </p:cNvPr>
              <p:cNvSpPr/>
              <p:nvPr/>
            </p:nvSpPr>
            <p:spPr>
              <a:xfrm rot="13668740">
                <a:off x="3218239" y="5857978"/>
                <a:ext cx="182176" cy="64811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81ACCF-CB12-4D18-A78D-39CEE4253921}"/>
                </a:ext>
              </a:extLst>
            </p:cNvPr>
            <p:cNvSpPr txBox="1"/>
            <p:nvPr/>
          </p:nvSpPr>
          <p:spPr>
            <a:xfrm>
              <a:off x="1683459" y="5377170"/>
              <a:ext cx="17556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Geometric Phase</a:t>
              </a:r>
              <a:endParaRPr lang="ko-KR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1" name="그림 40">
            <a:extLst>
              <a:ext uri="{FF2B5EF4-FFF2-40B4-BE49-F238E27FC236}">
                <a16:creationId xmlns:a16="http://schemas.microsoft.com/office/drawing/2014/main" id="{0577092A-1B77-4702-906E-32AA3262A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965" y="1821918"/>
            <a:ext cx="3755461" cy="432243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2" name="화살표: 오른쪽 41">
            <a:extLst>
              <a:ext uri="{FF2B5EF4-FFF2-40B4-BE49-F238E27FC236}">
                <a16:creationId xmlns:a16="http://schemas.microsoft.com/office/drawing/2014/main" id="{867B770B-7BCD-4C31-93A1-DB781D6560E8}"/>
              </a:ext>
            </a:extLst>
          </p:cNvPr>
          <p:cNvSpPr/>
          <p:nvPr/>
        </p:nvSpPr>
        <p:spPr>
          <a:xfrm>
            <a:off x="6002867" y="3653434"/>
            <a:ext cx="731492" cy="57705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텍스트 개체 틀 1">
            <a:extLst>
              <a:ext uri="{FF2B5EF4-FFF2-40B4-BE49-F238E27FC236}">
                <a16:creationId xmlns:a16="http://schemas.microsoft.com/office/drawing/2014/main" id="{659458DA-71FA-43FE-95A7-0EC3921466BA}"/>
              </a:ext>
            </a:extLst>
          </p:cNvPr>
          <p:cNvSpPr txBox="1">
            <a:spLocks/>
          </p:cNvSpPr>
          <p:nvPr/>
        </p:nvSpPr>
        <p:spPr>
          <a:xfrm>
            <a:off x="895866" y="1045258"/>
            <a:ext cx="5714751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metasurface and its efficiency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902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21CE1EB0-732A-4D07-B7E0-11DC68D3CF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Appendix</a:t>
            </a:r>
            <a:endParaRPr lang="ko-KR" altLang="en-US" dirty="0"/>
          </a:p>
        </p:txBody>
      </p:sp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4830239D-3642-4334-AE2C-A77E8D758FF4}"/>
              </a:ext>
            </a:extLst>
          </p:cNvPr>
          <p:cNvSpPr txBox="1">
            <a:spLocks/>
          </p:cNvSpPr>
          <p:nvPr/>
        </p:nvSpPr>
        <p:spPr>
          <a:xfrm>
            <a:off x="1239298" y="1054100"/>
            <a:ext cx="5714751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Scalar Fourier Modal Method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54D89DA-13FC-413E-A399-B4CE230C3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79" y="1631156"/>
            <a:ext cx="5024436" cy="18305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BD1877-7E7F-4CB7-B421-BFDD1CBFB3B5}"/>
              </a:ext>
            </a:extLst>
          </p:cNvPr>
          <p:cNvSpPr txBox="1"/>
          <p:nvPr/>
        </p:nvSpPr>
        <p:spPr>
          <a:xfrm flipH="1">
            <a:off x="5655544" y="3845267"/>
            <a:ext cx="62995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1: Slicing region of interest &amp; Stair-case approximation  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2: Eigenmode analysis for each layer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3: Boundary conditions &amp; Scattering Matrix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4: S-matrix method for interconnecting multi-block structures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E8B84F5-8FB9-40AB-860A-D59B32929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79" y="3730074"/>
            <a:ext cx="3248481" cy="2261712"/>
          </a:xfrm>
          <a:prstGeom prst="rect">
            <a:avLst/>
          </a:prstGeom>
        </p:spPr>
      </p:pic>
      <p:graphicFrame>
        <p:nvGraphicFramePr>
          <p:cNvPr id="7" name="개체 6">
            <a:extLst>
              <a:ext uri="{FF2B5EF4-FFF2-40B4-BE49-F238E27FC236}">
                <a16:creationId xmlns:a16="http://schemas.microsoft.com/office/drawing/2014/main" id="{528D025E-6D92-4A03-8144-29D762E387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4049" y="2361121"/>
          <a:ext cx="2768948" cy="63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25480" imgH="190440" progId="Equation.DSMT4">
                  <p:embed/>
                </p:oleObj>
              </mc:Choice>
              <mc:Fallback>
                <p:oleObj name="Equation" r:id="rId4" imgW="825480" imgH="190440" progId="Equation.DSMT4">
                  <p:embed/>
                  <p:pic>
                    <p:nvPicPr>
                      <p:cNvPr id="10" name="개체 9">
                        <a:extLst>
                          <a:ext uri="{FF2B5EF4-FFF2-40B4-BE49-F238E27FC236}">
                            <a16:creationId xmlns:a16="http://schemas.microsoft.com/office/drawing/2014/main" id="{92E81025-7E63-4B94-850B-5E13EB2D42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54049" y="2361121"/>
                        <a:ext cx="2768948" cy="638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7170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1775520" y="332656"/>
            <a:ext cx="9865096" cy="792088"/>
            <a:chOff x="251520" y="332656"/>
            <a:chExt cx="9865096" cy="792088"/>
          </a:xfrm>
        </p:grpSpPr>
        <p:cxnSp>
          <p:nvCxnSpPr>
            <p:cNvPr id="7" name="직선 연결선 6"/>
            <p:cNvCxnSpPr/>
            <p:nvPr/>
          </p:nvCxnSpPr>
          <p:spPr>
            <a:xfrm>
              <a:off x="251520" y="332656"/>
              <a:ext cx="8640960" cy="0"/>
            </a:xfrm>
            <a:prstGeom prst="line">
              <a:avLst/>
            </a:prstGeom>
            <a:ln w="3175">
              <a:solidFill>
                <a:srgbClr val="6872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0"/>
            <p:cNvSpPr txBox="1"/>
            <p:nvPr/>
          </p:nvSpPr>
          <p:spPr>
            <a:xfrm>
              <a:off x="7020272" y="423013"/>
              <a:ext cx="3096344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I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NTEGRATED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P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HOTONIC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D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EVICES&amp;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S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YSTEMS </a:t>
              </a: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LAB</a:t>
              </a:r>
              <a:endParaRPr lang="ko-KR" altLang="en-US" sz="1100" b="1" spc="600" dirty="0">
                <a:solidFill>
                  <a:srgbClr val="7E858E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775520" y="437764"/>
            <a:ext cx="6016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Discretized Variational Form based Adjoint Inverse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</a:t>
            </a:r>
            <a:endParaRPr lang="ko-KR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589A8C5-8F80-4ED3-863C-8276763CEB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21916" y="1450101"/>
            <a:ext cx="9238383" cy="1389691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Discretization</a:t>
            </a:r>
            <a:b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discretize the electric and magnetic field into N number of local fields</a:t>
            </a: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D1A33FCF-40C6-436C-890E-FB80707FAE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51572" y="3715685"/>
          <a:ext cx="2168740" cy="642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00200" imgH="482600" progId="Equation.DSMT4">
                  <p:embed/>
                </p:oleObj>
              </mc:Choice>
              <mc:Fallback>
                <p:oleObj name="Equation" r:id="rId3" imgW="1600200" imgH="482600" progId="Equation.DSMT4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D1A33FCF-40C6-436C-890E-FB80707FAE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572" y="3715685"/>
                        <a:ext cx="2168740" cy="64290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화살표: 오른쪽 5">
            <a:extLst>
              <a:ext uri="{FF2B5EF4-FFF2-40B4-BE49-F238E27FC236}">
                <a16:creationId xmlns:a16="http://schemas.microsoft.com/office/drawing/2014/main" id="{86AAF012-FFBB-4E80-B707-9C0C388F9F46}"/>
              </a:ext>
            </a:extLst>
          </p:cNvPr>
          <p:cNvSpPr/>
          <p:nvPr/>
        </p:nvSpPr>
        <p:spPr>
          <a:xfrm>
            <a:off x="4183667" y="3570395"/>
            <a:ext cx="1815921" cy="717364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Discretization</a:t>
            </a:r>
            <a:endParaRPr lang="ko-KR" altLang="en-US" dirty="0"/>
          </a:p>
        </p:txBody>
      </p:sp>
      <p:graphicFrame>
        <p:nvGraphicFramePr>
          <p:cNvPr id="13" name="개체 12">
            <a:extLst>
              <a:ext uri="{FF2B5EF4-FFF2-40B4-BE49-F238E27FC236}">
                <a16:creationId xmlns:a16="http://schemas.microsoft.com/office/drawing/2014/main" id="{E6370C73-1A48-443F-AD1F-99E5F19E74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62943" y="3021132"/>
          <a:ext cx="3539918" cy="2174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276360" imgH="2006280" progId="Equation.DSMT4">
                  <p:embed/>
                </p:oleObj>
              </mc:Choice>
              <mc:Fallback>
                <p:oleObj name="Equation" r:id="rId5" imgW="3276360" imgH="2006280" progId="Equation.DSMT4">
                  <p:embed/>
                  <p:pic>
                    <p:nvPicPr>
                      <p:cNvPr id="13" name="개체 12">
                        <a:extLst>
                          <a:ext uri="{FF2B5EF4-FFF2-40B4-BE49-F238E27FC236}">
                            <a16:creationId xmlns:a16="http://schemas.microsoft.com/office/drawing/2014/main" id="{E6370C73-1A48-443F-AD1F-99E5F19E74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2943" y="3021132"/>
                        <a:ext cx="3539918" cy="217471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39DBB33-01EE-4A93-A781-326FE5480CA8}"/>
              </a:ext>
            </a:extLst>
          </p:cNvPr>
          <p:cNvSpPr txBox="1">
            <a:spLocks/>
          </p:cNvSpPr>
          <p:nvPr/>
        </p:nvSpPr>
        <p:spPr>
          <a:xfrm>
            <a:off x="1521916" y="3248422"/>
            <a:ext cx="2428051" cy="3928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Wave Equation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8D8ED5EC-AB9D-484A-BE2B-D14FF43FFC46}"/>
              </a:ext>
            </a:extLst>
          </p:cNvPr>
          <p:cNvSpPr txBox="1">
            <a:spLocks/>
          </p:cNvSpPr>
          <p:nvPr/>
        </p:nvSpPr>
        <p:spPr>
          <a:xfrm>
            <a:off x="1392262" y="5195849"/>
            <a:ext cx="636162" cy="392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Let,</a:t>
            </a:r>
          </a:p>
        </p:txBody>
      </p:sp>
      <p:graphicFrame>
        <p:nvGraphicFramePr>
          <p:cNvPr id="28" name="개체 27">
            <a:extLst>
              <a:ext uri="{FF2B5EF4-FFF2-40B4-BE49-F238E27FC236}">
                <a16:creationId xmlns:a16="http://schemas.microsoft.com/office/drawing/2014/main" id="{BFA63645-61EC-40ED-94D1-771A58507A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28424" y="4676847"/>
          <a:ext cx="1425759" cy="2107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16000" imgH="1498600" progId="Equation.DSMT4">
                  <p:embed/>
                </p:oleObj>
              </mc:Choice>
              <mc:Fallback>
                <p:oleObj name="Equation" r:id="rId7" imgW="1016000" imgH="1498600" progId="Equation.DSMT4">
                  <p:embed/>
                  <p:pic>
                    <p:nvPicPr>
                      <p:cNvPr id="28" name="개체 27">
                        <a:extLst>
                          <a:ext uri="{FF2B5EF4-FFF2-40B4-BE49-F238E27FC236}">
                            <a16:creationId xmlns:a16="http://schemas.microsoft.com/office/drawing/2014/main" id="{BFA63645-61EC-40ED-94D1-771A58507A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424" y="4676847"/>
                        <a:ext cx="1425759" cy="21072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개체 30">
            <a:extLst>
              <a:ext uri="{FF2B5EF4-FFF2-40B4-BE49-F238E27FC236}">
                <a16:creationId xmlns:a16="http://schemas.microsoft.com/office/drawing/2014/main" id="{4682CAFE-0DC3-42E3-9405-C718788874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61782" y="5371792"/>
          <a:ext cx="2098287" cy="71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85900" imgH="508000" progId="Equation.DSMT4">
                  <p:embed/>
                </p:oleObj>
              </mc:Choice>
              <mc:Fallback>
                <p:oleObj name="Equation" r:id="rId9" imgW="1485900" imgH="508000" progId="Equation.DSMT4">
                  <p:embed/>
                  <p:pic>
                    <p:nvPicPr>
                      <p:cNvPr id="31" name="개체 30">
                        <a:extLst>
                          <a:ext uri="{FF2B5EF4-FFF2-40B4-BE49-F238E27FC236}">
                            <a16:creationId xmlns:a16="http://schemas.microsoft.com/office/drawing/2014/main" id="{4682CAFE-0DC3-42E3-9405-C718788874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1782" y="5371792"/>
                        <a:ext cx="2098287" cy="7173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9073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1775520" y="332656"/>
            <a:ext cx="9865096" cy="792088"/>
            <a:chOff x="251520" y="332656"/>
            <a:chExt cx="9865096" cy="792088"/>
          </a:xfrm>
        </p:grpSpPr>
        <p:cxnSp>
          <p:nvCxnSpPr>
            <p:cNvPr id="7" name="직선 연결선 6"/>
            <p:cNvCxnSpPr/>
            <p:nvPr/>
          </p:nvCxnSpPr>
          <p:spPr>
            <a:xfrm>
              <a:off x="251520" y="332656"/>
              <a:ext cx="8640960" cy="0"/>
            </a:xfrm>
            <a:prstGeom prst="line">
              <a:avLst/>
            </a:prstGeom>
            <a:ln w="3175">
              <a:solidFill>
                <a:srgbClr val="6872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0"/>
            <p:cNvSpPr txBox="1"/>
            <p:nvPr/>
          </p:nvSpPr>
          <p:spPr>
            <a:xfrm>
              <a:off x="7020272" y="423013"/>
              <a:ext cx="3096344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I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NTEGRATED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P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HOTONIC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D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EVICES&amp;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S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YSTEMS </a:t>
              </a: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LAB</a:t>
              </a:r>
              <a:endParaRPr lang="ko-KR" altLang="en-US" sz="1100" b="1" spc="600" dirty="0">
                <a:solidFill>
                  <a:srgbClr val="7E858E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775520" y="437764"/>
            <a:ext cx="6016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Discretized Variational Form based Adjoint Inverse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</a:t>
            </a:r>
            <a:endParaRPr lang="ko-KR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589A8C5-8F80-4ED3-863C-8276763CEB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21917" y="1450102"/>
            <a:ext cx="4698580" cy="48367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of Merit</a:t>
            </a:r>
          </a:p>
        </p:txBody>
      </p:sp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42A4FA59-933C-492E-BAF1-6EC6FDCF33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5520" y="2515940"/>
          <a:ext cx="3221018" cy="614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41600" imgH="508000" progId="Equation.DSMT4">
                  <p:embed/>
                </p:oleObj>
              </mc:Choice>
              <mc:Fallback>
                <p:oleObj name="Equation" r:id="rId3" imgW="2641600" imgH="508000" progId="Equation.DSMT4">
                  <p:embed/>
                  <p:pic>
                    <p:nvPicPr>
                      <p:cNvPr id="5" name="개체 4">
                        <a:extLst>
                          <a:ext uri="{FF2B5EF4-FFF2-40B4-BE49-F238E27FC236}">
                            <a16:creationId xmlns:a16="http://schemas.microsoft.com/office/drawing/2014/main" id="{42A4FA59-933C-492E-BAF1-6EC6FDCF33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5520" y="2515940"/>
                        <a:ext cx="3221018" cy="6146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개체 10">
            <a:extLst>
              <a:ext uri="{FF2B5EF4-FFF2-40B4-BE49-F238E27FC236}">
                <a16:creationId xmlns:a16="http://schemas.microsoft.com/office/drawing/2014/main" id="{D9FFA1D5-F87F-40F7-9224-8217BC22B0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4557" y="1933774"/>
          <a:ext cx="1020743" cy="355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12447" imgH="279279" progId="Equation.DSMT4">
                  <p:embed/>
                </p:oleObj>
              </mc:Choice>
              <mc:Fallback>
                <p:oleObj name="Equation" r:id="rId5" imgW="812447" imgH="279279" progId="Equation.DSMT4">
                  <p:embed/>
                  <p:pic>
                    <p:nvPicPr>
                      <p:cNvPr id="11" name="개체 10">
                        <a:extLst>
                          <a:ext uri="{FF2B5EF4-FFF2-40B4-BE49-F238E27FC236}">
                            <a16:creationId xmlns:a16="http://schemas.microsoft.com/office/drawing/2014/main" id="{D9FFA1D5-F87F-40F7-9224-8217BC22B0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4557" y="1933774"/>
                        <a:ext cx="1020743" cy="3550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화살표: 오른쪽으로 구부러짐 11">
            <a:extLst>
              <a:ext uri="{FF2B5EF4-FFF2-40B4-BE49-F238E27FC236}">
                <a16:creationId xmlns:a16="http://schemas.microsoft.com/office/drawing/2014/main" id="{D17FAA19-2A8E-44DC-BDA3-7B22A30B1C11}"/>
              </a:ext>
            </a:extLst>
          </p:cNvPr>
          <p:cNvSpPr/>
          <p:nvPr/>
        </p:nvSpPr>
        <p:spPr>
          <a:xfrm>
            <a:off x="1086501" y="2026742"/>
            <a:ext cx="609982" cy="79654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9AA5944-3740-4EF9-B078-0C1EAA75A771}"/>
              </a:ext>
            </a:extLst>
          </p:cNvPr>
          <p:cNvSpPr txBox="1">
            <a:spLocks/>
          </p:cNvSpPr>
          <p:nvPr/>
        </p:nvSpPr>
        <p:spPr>
          <a:xfrm>
            <a:off x="1521917" y="3251483"/>
            <a:ext cx="9238383" cy="483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Method</a:t>
            </a:r>
          </a:p>
        </p:txBody>
      </p:sp>
      <p:graphicFrame>
        <p:nvGraphicFramePr>
          <p:cNvPr id="16" name="개체 15">
            <a:extLst>
              <a:ext uri="{FF2B5EF4-FFF2-40B4-BE49-F238E27FC236}">
                <a16:creationId xmlns:a16="http://schemas.microsoft.com/office/drawing/2014/main" id="{2ED94936-E385-4717-8815-2F340B4121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6485" y="3875750"/>
          <a:ext cx="4204448" cy="379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098800" imgH="279400" progId="Equation.DSMT4">
                  <p:embed/>
                </p:oleObj>
              </mc:Choice>
              <mc:Fallback>
                <p:oleObj name="Equation" r:id="rId7" imgW="3098800" imgH="279400" progId="Equation.DSMT4">
                  <p:embed/>
                  <p:pic>
                    <p:nvPicPr>
                      <p:cNvPr id="16" name="개체 15">
                        <a:extLst>
                          <a:ext uri="{FF2B5EF4-FFF2-40B4-BE49-F238E27FC236}">
                            <a16:creationId xmlns:a16="http://schemas.microsoft.com/office/drawing/2014/main" id="{2ED94936-E385-4717-8815-2F340B4121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6485" y="3875750"/>
                        <a:ext cx="4204448" cy="3798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2B13E467-DC1D-42C9-A09D-E773B62DDBDF}"/>
              </a:ext>
            </a:extLst>
          </p:cNvPr>
          <p:cNvSpPr txBox="1"/>
          <p:nvPr/>
        </p:nvSpPr>
        <p:spPr>
          <a:xfrm>
            <a:off x="5900933" y="3883341"/>
            <a:ext cx="401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(using nodal complex Lagrange multiplier)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1FD09F-E4FA-4977-876B-01FF1CCCF203}"/>
              </a:ext>
            </a:extLst>
          </p:cNvPr>
          <p:cNvSpPr txBox="1"/>
          <p:nvPr/>
        </p:nvSpPr>
        <p:spPr>
          <a:xfrm>
            <a:off x="1521916" y="4379957"/>
            <a:ext cx="5739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want to know the change in FOM as the structure varies: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개체 21">
            <a:extLst>
              <a:ext uri="{FF2B5EF4-FFF2-40B4-BE49-F238E27FC236}">
                <a16:creationId xmlns:a16="http://schemas.microsoft.com/office/drawing/2014/main" id="{4A89D0D6-564F-4C2C-9305-BEEC232D9B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6483" y="4788948"/>
          <a:ext cx="6095235" cy="60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876560" imgH="482400" progId="Equation.DSMT4">
                  <p:embed/>
                </p:oleObj>
              </mc:Choice>
              <mc:Fallback>
                <p:oleObj name="Equation" r:id="rId9" imgW="4876560" imgH="482400" progId="Equation.DSMT4">
                  <p:embed/>
                  <p:pic>
                    <p:nvPicPr>
                      <p:cNvPr id="22" name="개체 21">
                        <a:extLst>
                          <a:ext uri="{FF2B5EF4-FFF2-40B4-BE49-F238E27FC236}">
                            <a16:creationId xmlns:a16="http://schemas.microsoft.com/office/drawing/2014/main" id="{4A89D0D6-564F-4C2C-9305-BEEC232D9B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6483" y="4788948"/>
                        <a:ext cx="6095235" cy="6040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화살표: 오른쪽으로 구부러짐 25">
            <a:extLst>
              <a:ext uri="{FF2B5EF4-FFF2-40B4-BE49-F238E27FC236}">
                <a16:creationId xmlns:a16="http://schemas.microsoft.com/office/drawing/2014/main" id="{DA8A7BBF-2642-4908-98C6-B29D96AA99CC}"/>
              </a:ext>
            </a:extLst>
          </p:cNvPr>
          <p:cNvSpPr/>
          <p:nvPr/>
        </p:nvSpPr>
        <p:spPr>
          <a:xfrm>
            <a:off x="1086501" y="2823290"/>
            <a:ext cx="609982" cy="244417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C7DA37-7FFC-4DC3-9A82-9A7B57BEC238}"/>
              </a:ext>
            </a:extLst>
          </p:cNvPr>
          <p:cNvSpPr txBox="1"/>
          <p:nvPr/>
        </p:nvSpPr>
        <p:spPr>
          <a:xfrm>
            <a:off x="1533680" y="5523340"/>
            <a:ext cx="5739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Solving above equations: (use the first two terms as constraints)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90B72BA2-017E-4F1D-92B2-A2235F51AA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64502" y="5955004"/>
          <a:ext cx="1946655" cy="640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447172" imgH="482391" progId="Equation.DSMT4">
                  <p:embed/>
                </p:oleObj>
              </mc:Choice>
              <mc:Fallback>
                <p:oleObj name="Equation" r:id="rId11" imgW="1447172" imgH="482391" progId="Equation.DSMT4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90B72BA2-017E-4F1D-92B2-A2235F51AA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4502" y="5955004"/>
                        <a:ext cx="1946655" cy="64034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5648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1775520" y="332656"/>
            <a:ext cx="9865096" cy="792088"/>
            <a:chOff x="251520" y="332656"/>
            <a:chExt cx="9865096" cy="792088"/>
          </a:xfrm>
        </p:grpSpPr>
        <p:cxnSp>
          <p:nvCxnSpPr>
            <p:cNvPr id="7" name="직선 연결선 6"/>
            <p:cNvCxnSpPr/>
            <p:nvPr/>
          </p:nvCxnSpPr>
          <p:spPr>
            <a:xfrm>
              <a:off x="251520" y="332656"/>
              <a:ext cx="8640960" cy="0"/>
            </a:xfrm>
            <a:prstGeom prst="line">
              <a:avLst/>
            </a:prstGeom>
            <a:ln w="3175">
              <a:solidFill>
                <a:srgbClr val="6872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0"/>
            <p:cNvSpPr txBox="1"/>
            <p:nvPr/>
          </p:nvSpPr>
          <p:spPr>
            <a:xfrm>
              <a:off x="7020272" y="423013"/>
              <a:ext cx="3096344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I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NTEGRATED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P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HOTONIC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D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EVICES&amp;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S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YSTEMS </a:t>
              </a: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LAB</a:t>
              </a:r>
              <a:endParaRPr lang="ko-KR" altLang="en-US" sz="1100" b="1" spc="600" dirty="0">
                <a:solidFill>
                  <a:srgbClr val="7E858E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775520" y="437764"/>
            <a:ext cx="6016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Discretized Variational Form based Adjoint Inverse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</a:t>
            </a:r>
            <a:endParaRPr lang="ko-KR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589A8C5-8F80-4ED3-863C-8276763CEB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21916" y="1450102"/>
            <a:ext cx="9238383" cy="48367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Solving Lagrange Multiplier</a:t>
            </a:r>
          </a:p>
        </p:txBody>
      </p:sp>
      <p:graphicFrame>
        <p:nvGraphicFramePr>
          <p:cNvPr id="6" name="개체 5">
            <a:extLst>
              <a:ext uri="{FF2B5EF4-FFF2-40B4-BE49-F238E27FC236}">
                <a16:creationId xmlns:a16="http://schemas.microsoft.com/office/drawing/2014/main" id="{C0A9C05B-5640-4878-B92B-4430695F9B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8406" y="1536107"/>
          <a:ext cx="1006858" cy="1892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00100" imgH="1498600" progId="Equation.DSMT4">
                  <p:embed/>
                </p:oleObj>
              </mc:Choice>
              <mc:Fallback>
                <p:oleObj name="Equation" r:id="rId3" imgW="800100" imgH="1498600" progId="Equation.DSMT4">
                  <p:embed/>
                  <p:pic>
                    <p:nvPicPr>
                      <p:cNvPr id="6" name="개체 5">
                        <a:extLst>
                          <a:ext uri="{FF2B5EF4-FFF2-40B4-BE49-F238E27FC236}">
                            <a16:creationId xmlns:a16="http://schemas.microsoft.com/office/drawing/2014/main" id="{C0A9C05B-5640-4878-B92B-4430695F9B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406" y="1536107"/>
                        <a:ext cx="1006858" cy="18928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개체 12">
            <a:extLst>
              <a:ext uri="{FF2B5EF4-FFF2-40B4-BE49-F238E27FC236}">
                <a16:creationId xmlns:a16="http://schemas.microsoft.com/office/drawing/2014/main" id="{1665FA1A-B136-4744-B53B-5F99ABE176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04390" y="2267396"/>
          <a:ext cx="3080912" cy="1547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82900" imgH="1447800" progId="Equation.DSMT4">
                  <p:embed/>
                </p:oleObj>
              </mc:Choice>
              <mc:Fallback>
                <p:oleObj name="Equation" r:id="rId5" imgW="2882900" imgH="1447800" progId="Equation.DSMT4">
                  <p:embed/>
                  <p:pic>
                    <p:nvPicPr>
                      <p:cNvPr id="13" name="개체 12">
                        <a:extLst>
                          <a:ext uri="{FF2B5EF4-FFF2-40B4-BE49-F238E27FC236}">
                            <a16:creationId xmlns:a16="http://schemas.microsoft.com/office/drawing/2014/main" id="{1665FA1A-B136-4744-B53B-5F99ABE176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4390" y="2267396"/>
                        <a:ext cx="3080912" cy="15472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개체 14">
            <a:extLst>
              <a:ext uri="{FF2B5EF4-FFF2-40B4-BE49-F238E27FC236}">
                <a16:creationId xmlns:a16="http://schemas.microsoft.com/office/drawing/2014/main" id="{B8768094-53B0-4D97-9C76-89FD0FC6C2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56854" y="3814638"/>
          <a:ext cx="3228448" cy="1593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933700" imgH="1447800" progId="Equation.DSMT4">
                  <p:embed/>
                </p:oleObj>
              </mc:Choice>
              <mc:Fallback>
                <p:oleObj name="Equation" r:id="rId7" imgW="2933700" imgH="1447800" progId="Equation.DSMT4">
                  <p:embed/>
                  <p:pic>
                    <p:nvPicPr>
                      <p:cNvPr id="15" name="개체 14">
                        <a:extLst>
                          <a:ext uri="{FF2B5EF4-FFF2-40B4-BE49-F238E27FC236}">
                            <a16:creationId xmlns:a16="http://schemas.microsoft.com/office/drawing/2014/main" id="{B8768094-53B0-4D97-9C76-89FD0FC6C2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6854" y="3814638"/>
                        <a:ext cx="3228448" cy="15932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개체 20">
            <a:extLst>
              <a:ext uri="{FF2B5EF4-FFF2-40B4-BE49-F238E27FC236}">
                <a16:creationId xmlns:a16="http://schemas.microsoft.com/office/drawing/2014/main" id="{DCBA57CA-D623-4F0F-AAE7-FBB0E86D58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52768" y="2581383"/>
          <a:ext cx="476430" cy="317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91973" imgH="203112" progId="Equation.DSMT4">
                  <p:embed/>
                </p:oleObj>
              </mc:Choice>
              <mc:Fallback>
                <p:oleObj name="Equation" r:id="rId9" imgW="291973" imgH="203112" progId="Equation.DSMT4">
                  <p:embed/>
                  <p:pic>
                    <p:nvPicPr>
                      <p:cNvPr id="21" name="개체 20">
                        <a:extLst>
                          <a:ext uri="{FF2B5EF4-FFF2-40B4-BE49-F238E27FC236}">
                            <a16:creationId xmlns:a16="http://schemas.microsoft.com/office/drawing/2014/main" id="{DCBA57CA-D623-4F0F-AAE7-FBB0E86D58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768" y="2581383"/>
                        <a:ext cx="476430" cy="3176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96408A7-D2B3-42DC-8AA7-E2518F515577}"/>
              </a:ext>
            </a:extLst>
          </p:cNvPr>
          <p:cNvCxnSpPr>
            <a:cxnSpLocks/>
          </p:cNvCxnSpPr>
          <p:nvPr/>
        </p:nvCxnSpPr>
        <p:spPr>
          <a:xfrm>
            <a:off x="2029198" y="2740193"/>
            <a:ext cx="836769" cy="300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47ECB54-2508-4044-B11E-C1AB9F0C5695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2029198" y="2740193"/>
            <a:ext cx="727656" cy="1886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843594EA-4ACF-42EA-81A6-E1D15AC68A19}"/>
              </a:ext>
            </a:extLst>
          </p:cNvPr>
          <p:cNvSpPr/>
          <p:nvPr/>
        </p:nvSpPr>
        <p:spPr>
          <a:xfrm>
            <a:off x="4719844" y="2130725"/>
            <a:ext cx="1354358" cy="3367826"/>
          </a:xfrm>
          <a:prstGeom prst="roundRect">
            <a:avLst/>
          </a:prstGeom>
          <a:noFill/>
          <a:ln w="2222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4518CB35-1D40-41DF-A010-B26B4BB071CF}"/>
              </a:ext>
            </a:extLst>
          </p:cNvPr>
          <p:cNvCxnSpPr>
            <a:stCxn id="33" idx="2"/>
          </p:cNvCxnSpPr>
          <p:nvPr/>
        </p:nvCxnSpPr>
        <p:spPr>
          <a:xfrm>
            <a:off x="5397023" y="5498551"/>
            <a:ext cx="0" cy="624125"/>
          </a:xfrm>
          <a:prstGeom prst="straightConnector1">
            <a:avLst/>
          </a:prstGeom>
          <a:ln w="2222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CFAF8B8-8BFD-4BE4-B1A8-8D48250DE07A}"/>
              </a:ext>
            </a:extLst>
          </p:cNvPr>
          <p:cNvSpPr txBox="1"/>
          <p:nvPr/>
        </p:nvSpPr>
        <p:spPr>
          <a:xfrm>
            <a:off x="4764478" y="6122676"/>
            <a:ext cx="12650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 terms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8" name="개체 37">
            <a:extLst>
              <a:ext uri="{FF2B5EF4-FFF2-40B4-BE49-F238E27FC236}">
                <a16:creationId xmlns:a16="http://schemas.microsoft.com/office/drawing/2014/main" id="{3713EF9E-F461-4250-A3D4-750AFCD838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44110" y="3938064"/>
          <a:ext cx="2652635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120760" imgH="1447560" progId="Equation.DSMT4">
                  <p:embed/>
                </p:oleObj>
              </mc:Choice>
              <mc:Fallback>
                <p:oleObj name="Equation" r:id="rId11" imgW="2120760" imgH="1447560" progId="Equation.DSMT4">
                  <p:embed/>
                  <p:pic>
                    <p:nvPicPr>
                      <p:cNvPr id="38" name="개체 37">
                        <a:extLst>
                          <a:ext uri="{FF2B5EF4-FFF2-40B4-BE49-F238E27FC236}">
                            <a16:creationId xmlns:a16="http://schemas.microsoft.com/office/drawing/2014/main" id="{3713EF9E-F461-4250-A3D4-750AFCD838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4110" y="3938064"/>
                        <a:ext cx="2652635" cy="18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개체 40">
            <a:extLst>
              <a:ext uri="{FF2B5EF4-FFF2-40B4-BE49-F238E27FC236}">
                <a16:creationId xmlns:a16="http://schemas.microsoft.com/office/drawing/2014/main" id="{83C6AC08-1234-4BDC-AA9A-3ED0C0D84E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24376" y="2138064"/>
          <a:ext cx="3292104" cy="18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654300" imgH="1447800" progId="Equation.DSMT4">
                  <p:embed/>
                </p:oleObj>
              </mc:Choice>
              <mc:Fallback>
                <p:oleObj name="Equation" r:id="rId13" imgW="2654300" imgH="1447800" progId="Equation.DSMT4">
                  <p:embed/>
                  <p:pic>
                    <p:nvPicPr>
                      <p:cNvPr id="41" name="개체 40">
                        <a:extLst>
                          <a:ext uri="{FF2B5EF4-FFF2-40B4-BE49-F238E27FC236}">
                            <a16:creationId xmlns:a16="http://schemas.microsoft.com/office/drawing/2014/main" id="{83C6AC08-1234-4BDC-AA9A-3ED0C0D84E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4376" y="2138064"/>
                        <a:ext cx="3292104" cy="18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123F44E-E76E-4209-938E-5324F00F5E92}"/>
              </a:ext>
            </a:extLst>
          </p:cNvPr>
          <p:cNvCxnSpPr>
            <a:cxnSpLocks/>
          </p:cNvCxnSpPr>
          <p:nvPr/>
        </p:nvCxnSpPr>
        <p:spPr>
          <a:xfrm>
            <a:off x="5921783" y="3100069"/>
            <a:ext cx="12025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BDC5E85E-C613-467B-A488-706B01B08CCA}"/>
              </a:ext>
            </a:extLst>
          </p:cNvPr>
          <p:cNvCxnSpPr>
            <a:cxnSpLocks/>
          </p:cNvCxnSpPr>
          <p:nvPr/>
        </p:nvCxnSpPr>
        <p:spPr>
          <a:xfrm>
            <a:off x="5921783" y="4626242"/>
            <a:ext cx="1522327" cy="211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32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1775520" y="332656"/>
            <a:ext cx="9865096" cy="792088"/>
            <a:chOff x="251520" y="332656"/>
            <a:chExt cx="9865096" cy="792088"/>
          </a:xfrm>
        </p:grpSpPr>
        <p:cxnSp>
          <p:nvCxnSpPr>
            <p:cNvPr id="7" name="직선 연결선 6"/>
            <p:cNvCxnSpPr/>
            <p:nvPr/>
          </p:nvCxnSpPr>
          <p:spPr>
            <a:xfrm>
              <a:off x="251520" y="332656"/>
              <a:ext cx="8640960" cy="0"/>
            </a:xfrm>
            <a:prstGeom prst="line">
              <a:avLst/>
            </a:prstGeom>
            <a:ln w="3175">
              <a:solidFill>
                <a:srgbClr val="6872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0"/>
            <p:cNvSpPr txBox="1"/>
            <p:nvPr/>
          </p:nvSpPr>
          <p:spPr>
            <a:xfrm>
              <a:off x="7020272" y="423013"/>
              <a:ext cx="3096344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I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NTEGRATED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P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HOTONIC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D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EVICES&amp;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S</a:t>
              </a:r>
              <a:r>
                <a:rPr lang="en-US" altLang="ko-KR" sz="1100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YSTEMS </a:t>
              </a:r>
              <a:r>
                <a:rPr lang="en-US" altLang="ko-KR" sz="1100" b="1" spc="600" dirty="0">
                  <a:solidFill>
                    <a:srgbClr val="7E858E"/>
                  </a:solidFill>
                  <a:latin typeface="Times New Roman" panose="02020603050405020304" pitchFamily="18" charset="0"/>
                  <a:ea typeface="맑은 고딕" pitchFamily="50" charset="-127"/>
                  <a:cs typeface="Times New Roman" panose="02020603050405020304" pitchFamily="18" charset="0"/>
                </a:rPr>
                <a:t>LAB</a:t>
              </a:r>
              <a:endParaRPr lang="ko-KR" altLang="en-US" sz="1100" b="1" spc="600" dirty="0">
                <a:solidFill>
                  <a:srgbClr val="7E858E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775520" y="437764"/>
            <a:ext cx="6016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Discretized Variational Form based Adjoint Inverse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ko-K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</a:t>
            </a:r>
            <a:endParaRPr lang="ko-KR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589A8C5-8F80-4ED3-863C-8276763CEB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21916" y="1450102"/>
            <a:ext cx="9238383" cy="48367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Calculating Sensitivity</a:t>
            </a: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ABAC9698-736C-41F1-90D2-BBDF3177E9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2808" y="2033597"/>
          <a:ext cx="2045424" cy="67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47172" imgH="482391" progId="Equation.DSMT4">
                  <p:embed/>
                </p:oleObj>
              </mc:Choice>
              <mc:Fallback>
                <p:oleObj name="Equation" r:id="rId3" imgW="1447172" imgH="482391" progId="Equation.DSMT4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ABAC9698-736C-41F1-90D2-BBDF3177E9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808" y="2033597"/>
                        <a:ext cx="2045424" cy="6728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개체 11">
            <a:extLst>
              <a:ext uri="{FF2B5EF4-FFF2-40B4-BE49-F238E27FC236}">
                <a16:creationId xmlns:a16="http://schemas.microsoft.com/office/drawing/2014/main" id="{BC15B0D9-3497-43BC-9FEF-3D89B07406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2808" y="2742803"/>
          <a:ext cx="6693722" cy="2518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584600" imgH="1726920" progId="Equation.DSMT4">
                  <p:embed/>
                </p:oleObj>
              </mc:Choice>
              <mc:Fallback>
                <p:oleObj name="Equation" r:id="rId5" imgW="4584600" imgH="1726920" progId="Equation.DSMT4">
                  <p:embed/>
                  <p:pic>
                    <p:nvPicPr>
                      <p:cNvPr id="12" name="개체 11">
                        <a:extLst>
                          <a:ext uri="{FF2B5EF4-FFF2-40B4-BE49-F238E27FC236}">
                            <a16:creationId xmlns:a16="http://schemas.microsoft.com/office/drawing/2014/main" id="{BC15B0D9-3497-43BC-9FEF-3D89B07406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808" y="2742803"/>
                        <a:ext cx="6693722" cy="25182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개체 15">
            <a:extLst>
              <a:ext uri="{FF2B5EF4-FFF2-40B4-BE49-F238E27FC236}">
                <a16:creationId xmlns:a16="http://schemas.microsoft.com/office/drawing/2014/main" id="{9A5F083F-085D-4670-AB29-830ABB3B43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5082" y="5991197"/>
          <a:ext cx="1714160" cy="39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17115" imgH="253890" progId="Equation.DSMT4">
                  <p:embed/>
                </p:oleObj>
              </mc:Choice>
              <mc:Fallback>
                <p:oleObj name="Equation" r:id="rId7" imgW="1117115" imgH="253890" progId="Equation.DSMT4">
                  <p:embed/>
                  <p:pic>
                    <p:nvPicPr>
                      <p:cNvPr id="16" name="개체 15">
                        <a:extLst>
                          <a:ext uri="{FF2B5EF4-FFF2-40B4-BE49-F238E27FC236}">
                            <a16:creationId xmlns:a16="http://schemas.microsoft.com/office/drawing/2014/main" id="{9A5F083F-085D-4670-AB29-830ABB3B43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082" y="5991197"/>
                        <a:ext cx="1714160" cy="3918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1E429E35-B312-4D59-8D2C-EEF59088AB02}"/>
              </a:ext>
            </a:extLst>
          </p:cNvPr>
          <p:cNvSpPr/>
          <p:nvPr/>
        </p:nvSpPr>
        <p:spPr>
          <a:xfrm>
            <a:off x="1841679" y="2105696"/>
            <a:ext cx="856445" cy="547352"/>
          </a:xfrm>
          <a:prstGeom prst="round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ADAB847E-8045-4CF8-BDF3-1528E48BFA79}"/>
              </a:ext>
            </a:extLst>
          </p:cNvPr>
          <p:cNvCxnSpPr/>
          <p:nvPr/>
        </p:nvCxnSpPr>
        <p:spPr>
          <a:xfrm flipH="1">
            <a:off x="1474631" y="2653048"/>
            <a:ext cx="795270" cy="775952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F3DF13D1-D532-42CE-B928-F0F3E70E81C8}"/>
              </a:ext>
            </a:extLst>
          </p:cNvPr>
          <p:cNvSpPr/>
          <p:nvPr/>
        </p:nvSpPr>
        <p:spPr>
          <a:xfrm>
            <a:off x="946597" y="4861775"/>
            <a:ext cx="1803042" cy="4893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BBF53F86-7B86-4551-B393-97E9EA546986}"/>
              </a:ext>
            </a:extLst>
          </p:cNvPr>
          <p:cNvSpPr/>
          <p:nvPr/>
        </p:nvSpPr>
        <p:spPr>
          <a:xfrm>
            <a:off x="895082" y="5919746"/>
            <a:ext cx="1803042" cy="4893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더하기 기호 21">
            <a:extLst>
              <a:ext uri="{FF2B5EF4-FFF2-40B4-BE49-F238E27FC236}">
                <a16:creationId xmlns:a16="http://schemas.microsoft.com/office/drawing/2014/main" id="{6EA33C07-E382-4EC1-BE76-03075C29A9DE}"/>
              </a:ext>
            </a:extLst>
          </p:cNvPr>
          <p:cNvSpPr/>
          <p:nvPr/>
        </p:nvSpPr>
        <p:spPr>
          <a:xfrm>
            <a:off x="1557461" y="5372612"/>
            <a:ext cx="568435" cy="52569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화살표: 오른쪽 22">
            <a:extLst>
              <a:ext uri="{FF2B5EF4-FFF2-40B4-BE49-F238E27FC236}">
                <a16:creationId xmlns:a16="http://schemas.microsoft.com/office/drawing/2014/main" id="{0502CB8B-54B7-4A12-A21D-6881C86198E8}"/>
              </a:ext>
            </a:extLst>
          </p:cNvPr>
          <p:cNvSpPr/>
          <p:nvPr/>
        </p:nvSpPr>
        <p:spPr>
          <a:xfrm>
            <a:off x="3287270" y="5316489"/>
            <a:ext cx="1493949" cy="525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6" name="개체 25">
            <a:extLst>
              <a:ext uri="{FF2B5EF4-FFF2-40B4-BE49-F238E27FC236}">
                <a16:creationId xmlns:a16="http://schemas.microsoft.com/office/drawing/2014/main" id="{ED5B97DA-4A33-4D2F-955D-1DD9900422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0110" y="5175735"/>
          <a:ext cx="3828391" cy="672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705100" imgH="482600" progId="Equation.DSMT4">
                  <p:embed/>
                </p:oleObj>
              </mc:Choice>
              <mc:Fallback>
                <p:oleObj name="Equation" r:id="rId9" imgW="2705100" imgH="482600" progId="Equation.DSMT4">
                  <p:embed/>
                  <p:pic>
                    <p:nvPicPr>
                      <p:cNvPr id="26" name="개체 25">
                        <a:extLst>
                          <a:ext uri="{FF2B5EF4-FFF2-40B4-BE49-F238E27FC236}">
                            <a16:creationId xmlns:a16="http://schemas.microsoft.com/office/drawing/2014/main" id="{ED5B97DA-4A33-4D2F-955D-1DD9900422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0110" y="5175735"/>
                        <a:ext cx="3828391" cy="6724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9883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001585" y="1400711"/>
            <a:ext cx="2279052" cy="4041646"/>
            <a:chOff x="1286552" y="1204157"/>
            <a:chExt cx="2837011" cy="5031125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484617" y="1339764"/>
              <a:ext cx="2443244" cy="457200"/>
            </a:xfrm>
            <a:prstGeom prst="rect">
              <a:avLst/>
            </a:prstGeom>
          </p:spPr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/>
                </a:rPr>
                <a:t>light input</a:t>
              </a:r>
              <a:endParaRPr lang="en-US" sz="2000" baseline="30000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 rot="5400000">
              <a:off x="2055580" y="2230700"/>
              <a:ext cx="1295400" cy="458788"/>
              <a:chOff x="1143000" y="2002124"/>
              <a:chExt cx="1295400" cy="458788"/>
            </a:xfrm>
          </p:grpSpPr>
          <p:cxnSp>
            <p:nvCxnSpPr>
              <p:cNvPr id="15" name="Straight Arrow Connector 14"/>
              <p:cNvCxnSpPr/>
              <p:nvPr/>
            </p:nvCxnSpPr>
            <p:spPr>
              <a:xfrm>
                <a:off x="1143000" y="20021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1143000" y="21545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1143000" y="23069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1143000" y="24593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/>
            <p:cNvSpPr/>
            <p:nvPr/>
          </p:nvSpPr>
          <p:spPr>
            <a:xfrm>
              <a:off x="2566610" y="4896239"/>
              <a:ext cx="258952" cy="501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121080" y="3999255"/>
              <a:ext cx="1178439" cy="1155771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649167" y="5550087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1" name="Object 3"/>
            <p:cNvGraphicFramePr>
              <a:graphicFrameLocks noChangeAspect="1"/>
            </p:cNvGraphicFramePr>
            <p:nvPr/>
          </p:nvGraphicFramePr>
          <p:xfrm>
            <a:off x="2687267" y="5397687"/>
            <a:ext cx="419100" cy="558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65028" imgH="228501" progId="Equation.3">
                    <p:embed/>
                  </p:oleObj>
                </mc:Choice>
                <mc:Fallback>
                  <p:oleObj name="Equation" r:id="rId2" imgW="165028" imgH="228501" progId="Equation.3">
                    <p:embed/>
                    <p:pic>
                      <p:nvPicPr>
                        <p:cNvPr id="1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7267" y="5397687"/>
                          <a:ext cx="419100" cy="558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Rectangle 11"/>
            <p:cNvSpPr/>
            <p:nvPr/>
          </p:nvSpPr>
          <p:spPr>
            <a:xfrm>
              <a:off x="1286552" y="1204157"/>
              <a:ext cx="2837011" cy="503112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877493" y="309180"/>
            <a:ext cx="7936518" cy="58477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Optimization Problem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524" y="2929958"/>
            <a:ext cx="2333498" cy="98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69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117364" y="1391772"/>
            <a:ext cx="2279052" cy="4041646"/>
            <a:chOff x="1286552" y="1204157"/>
            <a:chExt cx="2837011" cy="5031125"/>
          </a:xfrm>
        </p:grpSpPr>
        <p:sp>
          <p:nvSpPr>
            <p:cNvPr id="9" name="Title 1"/>
            <p:cNvSpPr txBox="1">
              <a:spLocks/>
            </p:cNvSpPr>
            <p:nvPr/>
          </p:nvSpPr>
          <p:spPr>
            <a:xfrm>
              <a:off x="1484617" y="1339764"/>
              <a:ext cx="2443244" cy="457200"/>
            </a:xfrm>
            <a:prstGeom prst="rect">
              <a:avLst/>
            </a:prstGeom>
          </p:spPr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/>
                </a:rPr>
                <a:t>light input</a:t>
              </a:r>
              <a:endParaRPr lang="en-US" sz="2000" baseline="30000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 rot="5400000">
              <a:off x="2055580" y="2230700"/>
              <a:ext cx="1295400" cy="458788"/>
              <a:chOff x="1143000" y="2002124"/>
              <a:chExt cx="1295400" cy="458788"/>
            </a:xfrm>
          </p:grpSpPr>
          <p:cxnSp>
            <p:nvCxnSpPr>
              <p:cNvPr id="18" name="Straight Arrow Connector 17"/>
              <p:cNvCxnSpPr/>
              <p:nvPr/>
            </p:nvCxnSpPr>
            <p:spPr>
              <a:xfrm>
                <a:off x="1143000" y="20021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1143000" y="21545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>
                <a:off x="1143000" y="23069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1143000" y="24593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Rectangle 10"/>
            <p:cNvSpPr/>
            <p:nvPr/>
          </p:nvSpPr>
          <p:spPr>
            <a:xfrm>
              <a:off x="2566610" y="4896239"/>
              <a:ext cx="258952" cy="501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2121080" y="3999255"/>
              <a:ext cx="1178439" cy="1155771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649167" y="5550087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4" name="Object 3"/>
            <p:cNvGraphicFramePr>
              <a:graphicFrameLocks noChangeAspect="1"/>
            </p:cNvGraphicFramePr>
            <p:nvPr/>
          </p:nvGraphicFramePr>
          <p:xfrm>
            <a:off x="2687267" y="5397687"/>
            <a:ext cx="419100" cy="558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65028" imgH="228501" progId="Equation.3">
                    <p:embed/>
                  </p:oleObj>
                </mc:Choice>
                <mc:Fallback>
                  <p:oleObj name="Equation" r:id="rId2" imgW="165028" imgH="228501" progId="Equation.3">
                    <p:embed/>
                    <p:pic>
                      <p:nvPicPr>
                        <p:cNvPr id="1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7267" y="5397687"/>
                          <a:ext cx="419100" cy="558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Rectangle 14"/>
            <p:cNvSpPr/>
            <p:nvPr/>
          </p:nvSpPr>
          <p:spPr>
            <a:xfrm>
              <a:off x="1286552" y="1204157"/>
              <a:ext cx="2837011" cy="503112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793058" y="3935174"/>
              <a:ext cx="170740" cy="170740"/>
            </a:xfrm>
            <a:prstGeom prst="ellipse">
              <a:avLst/>
            </a:prstGeom>
            <a:solidFill>
              <a:srgbClr val="FE9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7" name="Object 3"/>
            <p:cNvGraphicFramePr>
              <a:graphicFrameLocks noChangeAspect="1"/>
            </p:cNvGraphicFramePr>
            <p:nvPr/>
          </p:nvGraphicFramePr>
          <p:xfrm>
            <a:off x="2971567" y="3574637"/>
            <a:ext cx="385762" cy="433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52202" imgH="177569" progId="Equation.3">
                    <p:embed/>
                  </p:oleObj>
                </mc:Choice>
                <mc:Fallback>
                  <p:oleObj name="Equation" r:id="rId4" imgW="152202" imgH="177569" progId="Equation.3">
                    <p:embed/>
                    <p:pic>
                      <p:nvPicPr>
                        <p:cNvPr id="17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1567" y="3574637"/>
                          <a:ext cx="385762" cy="433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" name="Group 21"/>
          <p:cNvGrpSpPr/>
          <p:nvPr/>
        </p:nvGrpSpPr>
        <p:grpSpPr>
          <a:xfrm>
            <a:off x="4548816" y="1392988"/>
            <a:ext cx="2279052" cy="4041646"/>
            <a:chOff x="1286552" y="1204157"/>
            <a:chExt cx="2837011" cy="5031125"/>
          </a:xfrm>
        </p:grpSpPr>
        <p:sp>
          <p:nvSpPr>
            <p:cNvPr id="23" name="Title 1"/>
            <p:cNvSpPr txBox="1">
              <a:spLocks/>
            </p:cNvSpPr>
            <p:nvPr/>
          </p:nvSpPr>
          <p:spPr>
            <a:xfrm>
              <a:off x="1484617" y="1339764"/>
              <a:ext cx="2443244" cy="457200"/>
            </a:xfrm>
            <a:prstGeom prst="rect">
              <a:avLst/>
            </a:prstGeom>
          </p:spPr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/>
                </a:rPr>
                <a:t>light input</a:t>
              </a:r>
              <a:endParaRPr lang="en-US" sz="2000" baseline="30000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 rot="5400000">
              <a:off x="2055580" y="2230700"/>
              <a:ext cx="1295400" cy="458788"/>
              <a:chOff x="1143000" y="2002124"/>
              <a:chExt cx="1295400" cy="458788"/>
            </a:xfrm>
          </p:grpSpPr>
          <p:cxnSp>
            <p:nvCxnSpPr>
              <p:cNvPr id="32" name="Straight Arrow Connector 31"/>
              <p:cNvCxnSpPr/>
              <p:nvPr/>
            </p:nvCxnSpPr>
            <p:spPr>
              <a:xfrm>
                <a:off x="1143000" y="20021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>
                <a:off x="1143000" y="21545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/>
              <p:cNvCxnSpPr/>
              <p:nvPr/>
            </p:nvCxnSpPr>
            <p:spPr>
              <a:xfrm>
                <a:off x="1143000" y="23069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>
                <a:off x="1143000" y="24593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Rectangle 24"/>
            <p:cNvSpPr/>
            <p:nvPr/>
          </p:nvSpPr>
          <p:spPr>
            <a:xfrm>
              <a:off x="2566610" y="4896239"/>
              <a:ext cx="258952" cy="501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121080" y="3999255"/>
              <a:ext cx="1178439" cy="1155771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2649167" y="5550087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28" name="Object 3"/>
            <p:cNvGraphicFramePr>
              <a:graphicFrameLocks noChangeAspect="1"/>
            </p:cNvGraphicFramePr>
            <p:nvPr/>
          </p:nvGraphicFramePr>
          <p:xfrm>
            <a:off x="2687267" y="5397687"/>
            <a:ext cx="419100" cy="558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65028" imgH="228501" progId="Equation.3">
                    <p:embed/>
                  </p:oleObj>
                </mc:Choice>
                <mc:Fallback>
                  <p:oleObj name="Equation" r:id="rId6" imgW="165028" imgH="228501" progId="Equation.3">
                    <p:embed/>
                    <p:pic>
                      <p:nvPicPr>
                        <p:cNvPr id="28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7267" y="5397687"/>
                          <a:ext cx="419100" cy="558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Rectangle 28"/>
            <p:cNvSpPr/>
            <p:nvPr/>
          </p:nvSpPr>
          <p:spPr>
            <a:xfrm>
              <a:off x="1286552" y="1204157"/>
              <a:ext cx="2837011" cy="503112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2965515" y="4035775"/>
              <a:ext cx="170740" cy="170740"/>
            </a:xfrm>
            <a:prstGeom prst="ellipse">
              <a:avLst/>
            </a:prstGeom>
            <a:solidFill>
              <a:srgbClr val="FE9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31" name="Object 3"/>
            <p:cNvGraphicFramePr>
              <a:graphicFrameLocks noChangeAspect="1"/>
            </p:cNvGraphicFramePr>
            <p:nvPr/>
          </p:nvGraphicFramePr>
          <p:xfrm>
            <a:off x="3144025" y="3689609"/>
            <a:ext cx="385762" cy="433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52202" imgH="177569" progId="Equation.3">
                    <p:embed/>
                  </p:oleObj>
                </mc:Choice>
                <mc:Fallback>
                  <p:oleObj name="Equation" r:id="rId7" imgW="152202" imgH="177569" progId="Equation.3">
                    <p:embed/>
                    <p:pic>
                      <p:nvPicPr>
                        <p:cNvPr id="3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44025" y="3689609"/>
                          <a:ext cx="385762" cy="433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" name="Group 35"/>
          <p:cNvGrpSpPr/>
          <p:nvPr/>
        </p:nvGrpSpPr>
        <p:grpSpPr>
          <a:xfrm>
            <a:off x="6991813" y="1394204"/>
            <a:ext cx="2279052" cy="4041646"/>
            <a:chOff x="1286552" y="1204157"/>
            <a:chExt cx="2837011" cy="5031125"/>
          </a:xfrm>
        </p:grpSpPr>
        <p:sp>
          <p:nvSpPr>
            <p:cNvPr id="37" name="Title 1"/>
            <p:cNvSpPr txBox="1">
              <a:spLocks/>
            </p:cNvSpPr>
            <p:nvPr/>
          </p:nvSpPr>
          <p:spPr>
            <a:xfrm>
              <a:off x="1484617" y="1339764"/>
              <a:ext cx="2443244" cy="457200"/>
            </a:xfrm>
            <a:prstGeom prst="rect">
              <a:avLst/>
            </a:prstGeom>
          </p:spPr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/>
                </a:rPr>
                <a:t>light input</a:t>
              </a:r>
              <a:endParaRPr lang="en-US" sz="2000" baseline="30000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 rot="5400000">
              <a:off x="2055580" y="2230700"/>
              <a:ext cx="1295400" cy="458788"/>
              <a:chOff x="1143000" y="2002124"/>
              <a:chExt cx="1295400" cy="458788"/>
            </a:xfrm>
          </p:grpSpPr>
          <p:cxnSp>
            <p:nvCxnSpPr>
              <p:cNvPr id="46" name="Straight Arrow Connector 45"/>
              <p:cNvCxnSpPr/>
              <p:nvPr/>
            </p:nvCxnSpPr>
            <p:spPr>
              <a:xfrm>
                <a:off x="1143000" y="20021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/>
              <p:nvPr/>
            </p:nvCxnSpPr>
            <p:spPr>
              <a:xfrm>
                <a:off x="1143000" y="21545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>
              <a:xfrm>
                <a:off x="1143000" y="23069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>
                <a:off x="1143000" y="2459324"/>
                <a:ext cx="12954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Rectangle 38"/>
            <p:cNvSpPr/>
            <p:nvPr/>
          </p:nvSpPr>
          <p:spPr>
            <a:xfrm>
              <a:off x="2566610" y="4896239"/>
              <a:ext cx="258952" cy="50144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2121080" y="3999255"/>
              <a:ext cx="1178439" cy="1155771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2649167" y="5550087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42" name="Object 3"/>
            <p:cNvGraphicFramePr>
              <a:graphicFrameLocks noChangeAspect="1"/>
            </p:cNvGraphicFramePr>
            <p:nvPr/>
          </p:nvGraphicFramePr>
          <p:xfrm>
            <a:off x="2687267" y="5397687"/>
            <a:ext cx="419100" cy="558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65028" imgH="228501" progId="Equation.3">
                    <p:embed/>
                  </p:oleObj>
                </mc:Choice>
                <mc:Fallback>
                  <p:oleObj name="Equation" r:id="rId8" imgW="165028" imgH="228501" progId="Equation.3">
                    <p:embed/>
                    <p:pic>
                      <p:nvPicPr>
                        <p:cNvPr id="42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7267" y="5397687"/>
                          <a:ext cx="419100" cy="558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" name="Rectangle 42"/>
            <p:cNvSpPr/>
            <p:nvPr/>
          </p:nvSpPr>
          <p:spPr>
            <a:xfrm>
              <a:off x="1286552" y="1204157"/>
              <a:ext cx="2837011" cy="503112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3137973" y="4208232"/>
              <a:ext cx="170740" cy="170740"/>
            </a:xfrm>
            <a:prstGeom prst="ellipse">
              <a:avLst/>
            </a:prstGeom>
            <a:solidFill>
              <a:srgbClr val="FE9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45" name="Object 3"/>
            <p:cNvGraphicFramePr>
              <a:graphicFrameLocks noChangeAspect="1"/>
            </p:cNvGraphicFramePr>
            <p:nvPr/>
          </p:nvGraphicFramePr>
          <p:xfrm>
            <a:off x="3296016" y="3813827"/>
            <a:ext cx="385762" cy="433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52202" imgH="177569" progId="Equation.3">
                    <p:embed/>
                  </p:oleObj>
                </mc:Choice>
                <mc:Fallback>
                  <p:oleObj name="Equation" r:id="rId9" imgW="152202" imgH="177569" progId="Equation.3">
                    <p:embed/>
                    <p:pic>
                      <p:nvPicPr>
                        <p:cNvPr id="45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6016" y="3813827"/>
                          <a:ext cx="385762" cy="433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0" name="Title 1"/>
          <p:cNvSpPr txBox="1">
            <a:spLocks/>
          </p:cNvSpPr>
          <p:nvPr/>
        </p:nvSpPr>
        <p:spPr>
          <a:xfrm>
            <a:off x="9494079" y="3012263"/>
            <a:ext cx="685800" cy="457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6000" dirty="0">
                <a:solidFill>
                  <a:prstClr val="black"/>
                </a:solidFill>
                <a:latin typeface="Calibri"/>
              </a:rPr>
              <a:t>…</a:t>
            </a:r>
            <a:endParaRPr lang="en-US" sz="6000" baseline="30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877493" y="309180"/>
            <a:ext cx="7936518" cy="58477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Where should I add material?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117365" y="5886057"/>
            <a:ext cx="32593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libri"/>
              </a:rPr>
              <a:t>Need to know </a:t>
            </a:r>
            <a:r>
              <a:rPr lang="en-US" sz="2000" dirty="0" err="1">
                <a:solidFill>
                  <a:prstClr val="black"/>
                </a:solidFill>
                <a:latin typeface="Calibri"/>
              </a:rPr>
              <a:t>dF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/dx’ for all x’</a:t>
            </a:r>
          </a:p>
        </p:txBody>
      </p:sp>
    </p:spTree>
    <p:extLst>
      <p:ext uri="{BB962C8B-B14F-4D97-AF65-F5344CB8AC3E}">
        <p14:creationId xmlns:p14="http://schemas.microsoft.com/office/powerpoint/2010/main" val="2771387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6517238" y="2381985"/>
            <a:ext cx="3110912" cy="3299803"/>
            <a:chOff x="6726629" y="3273726"/>
            <a:chExt cx="2326421" cy="2467678"/>
          </a:xfrm>
        </p:grpSpPr>
        <p:sp>
          <p:nvSpPr>
            <p:cNvPr id="48" name="Oval 47"/>
            <p:cNvSpPr/>
            <p:nvPr/>
          </p:nvSpPr>
          <p:spPr>
            <a:xfrm>
              <a:off x="7594374" y="4208150"/>
              <a:ext cx="577133" cy="577132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6726629" y="3273726"/>
              <a:ext cx="2326421" cy="1267219"/>
              <a:chOff x="6726629" y="3273726"/>
              <a:chExt cx="2326421" cy="1267219"/>
            </a:xfrm>
          </p:grpSpPr>
          <p:sp>
            <p:nvSpPr>
              <p:cNvPr id="67" name="Arc 66"/>
              <p:cNvSpPr/>
              <p:nvPr/>
            </p:nvSpPr>
            <p:spPr>
              <a:xfrm>
                <a:off x="7403178" y="4099337"/>
                <a:ext cx="974232" cy="441608"/>
              </a:xfrm>
              <a:prstGeom prst="arc">
                <a:avLst>
                  <a:gd name="adj1" fmla="val 10928747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" name="Arc 67"/>
              <p:cNvSpPr/>
              <p:nvPr/>
            </p:nvSpPr>
            <p:spPr>
              <a:xfrm>
                <a:off x="7204160" y="3732592"/>
                <a:ext cx="1359696" cy="405574"/>
              </a:xfrm>
              <a:prstGeom prst="arc">
                <a:avLst>
                  <a:gd name="adj1" fmla="val 10739513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" name="Arc 68"/>
              <p:cNvSpPr/>
              <p:nvPr/>
            </p:nvSpPr>
            <p:spPr>
              <a:xfrm>
                <a:off x="7058055" y="3273726"/>
                <a:ext cx="1645233" cy="368705"/>
              </a:xfrm>
              <a:prstGeom prst="arc">
                <a:avLst>
                  <a:gd name="adj1" fmla="val 10952094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70" name="Straight Arrow Connector 69"/>
              <p:cNvCxnSpPr/>
              <p:nvPr/>
            </p:nvCxnSpPr>
            <p:spPr>
              <a:xfrm>
                <a:off x="8385107" y="4302486"/>
                <a:ext cx="66024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/>
              <p:nvPr/>
            </p:nvCxnSpPr>
            <p:spPr>
              <a:xfrm>
                <a:off x="8545204" y="3920179"/>
                <a:ext cx="50784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/>
              <p:nvPr/>
            </p:nvCxnSpPr>
            <p:spPr>
              <a:xfrm>
                <a:off x="8694540" y="3439094"/>
                <a:ext cx="34311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/>
              <p:cNvCxnSpPr/>
              <p:nvPr/>
            </p:nvCxnSpPr>
            <p:spPr>
              <a:xfrm flipV="1">
                <a:off x="6726629" y="3412567"/>
                <a:ext cx="350813" cy="5553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/>
              <p:cNvCxnSpPr/>
              <p:nvPr/>
            </p:nvCxnSpPr>
            <p:spPr>
              <a:xfrm>
                <a:off x="6726629" y="3931332"/>
                <a:ext cx="49551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/>
              <p:cNvCxnSpPr/>
              <p:nvPr/>
            </p:nvCxnSpPr>
            <p:spPr>
              <a:xfrm flipV="1">
                <a:off x="6726629" y="4281148"/>
                <a:ext cx="682500" cy="21338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/>
            <p:cNvGrpSpPr/>
            <p:nvPr/>
          </p:nvGrpSpPr>
          <p:grpSpPr>
            <a:xfrm flipV="1">
              <a:off x="6726629" y="4474185"/>
              <a:ext cx="2326421" cy="1267219"/>
              <a:chOff x="6726629" y="3273726"/>
              <a:chExt cx="2326421" cy="1267219"/>
            </a:xfrm>
          </p:grpSpPr>
          <p:sp>
            <p:nvSpPr>
              <p:cNvPr id="55" name="Arc 54"/>
              <p:cNvSpPr/>
              <p:nvPr/>
            </p:nvSpPr>
            <p:spPr>
              <a:xfrm>
                <a:off x="7403178" y="4099337"/>
                <a:ext cx="974232" cy="441608"/>
              </a:xfrm>
              <a:prstGeom prst="arc">
                <a:avLst>
                  <a:gd name="adj1" fmla="val 10928747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6" name="Arc 55"/>
              <p:cNvSpPr/>
              <p:nvPr/>
            </p:nvSpPr>
            <p:spPr>
              <a:xfrm>
                <a:off x="7204160" y="3732592"/>
                <a:ext cx="1359696" cy="405574"/>
              </a:xfrm>
              <a:prstGeom prst="arc">
                <a:avLst>
                  <a:gd name="adj1" fmla="val 10739513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7" name="Arc 56"/>
              <p:cNvSpPr/>
              <p:nvPr/>
            </p:nvSpPr>
            <p:spPr>
              <a:xfrm>
                <a:off x="7058055" y="3273726"/>
                <a:ext cx="1645233" cy="368705"/>
              </a:xfrm>
              <a:prstGeom prst="arc">
                <a:avLst>
                  <a:gd name="adj1" fmla="val 10952094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61" name="Straight Arrow Connector 60"/>
              <p:cNvCxnSpPr/>
              <p:nvPr/>
            </p:nvCxnSpPr>
            <p:spPr>
              <a:xfrm>
                <a:off x="8385107" y="4302486"/>
                <a:ext cx="66024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/>
              <p:cNvCxnSpPr/>
              <p:nvPr/>
            </p:nvCxnSpPr>
            <p:spPr>
              <a:xfrm>
                <a:off x="8545204" y="3920179"/>
                <a:ext cx="50784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/>
              <p:cNvCxnSpPr/>
              <p:nvPr/>
            </p:nvCxnSpPr>
            <p:spPr>
              <a:xfrm>
                <a:off x="8694540" y="3439094"/>
                <a:ext cx="34311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/>
              <p:cNvCxnSpPr/>
              <p:nvPr/>
            </p:nvCxnSpPr>
            <p:spPr>
              <a:xfrm flipV="1">
                <a:off x="6726629" y="3412567"/>
                <a:ext cx="350813" cy="5553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Arrow Connector 64"/>
              <p:cNvCxnSpPr/>
              <p:nvPr/>
            </p:nvCxnSpPr>
            <p:spPr>
              <a:xfrm>
                <a:off x="6726629" y="3931332"/>
                <a:ext cx="49551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/>
              <p:cNvCxnSpPr/>
              <p:nvPr/>
            </p:nvCxnSpPr>
            <p:spPr>
              <a:xfrm flipV="1">
                <a:off x="6726629" y="4281148"/>
                <a:ext cx="682500" cy="21338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TextBox 4"/>
          <p:cNvSpPr txBox="1"/>
          <p:nvPr/>
        </p:nvSpPr>
        <p:spPr>
          <a:xfrm>
            <a:off x="1924426" y="297490"/>
            <a:ext cx="62309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What happens when I add material?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613539" y="2087110"/>
            <a:ext cx="438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libri"/>
              </a:rPr>
              <a:t>E</a:t>
            </a:r>
            <a:r>
              <a:rPr lang="en-US" sz="2400" baseline="-25000" dirty="0">
                <a:solidFill>
                  <a:prstClr val="black"/>
                </a:solidFill>
                <a:latin typeface="Calibri"/>
              </a:rPr>
              <a:t>0</a:t>
            </a:r>
            <a:endParaRPr lang="en-US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331632" y="1270053"/>
            <a:ext cx="9988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  <a:latin typeface="Calibri"/>
              </a:rPr>
              <a:t>Original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97191" y="1251974"/>
            <a:ext cx="4277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  <a:latin typeface="Calibri"/>
              </a:rPr>
              <a:t>Perturbation = small sphere of material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52737" y="3700442"/>
            <a:ext cx="469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/>
              </a:rPr>
              <a:t>ε</a:t>
            </a:r>
            <a:r>
              <a:rPr lang="en-US" sz="2800" baseline="-25000" dirty="0">
                <a:solidFill>
                  <a:prstClr val="black"/>
                </a:solidFill>
                <a:latin typeface="Calibri"/>
              </a:rPr>
              <a:t>1</a:t>
            </a:r>
            <a:endParaRPr lang="en-US" baseline="-25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795044" y="3757653"/>
            <a:ext cx="551450" cy="545437"/>
            <a:chOff x="5083460" y="3235020"/>
            <a:chExt cx="551450" cy="545437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094034" y="3654507"/>
              <a:ext cx="54087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5199582" y="3780457"/>
              <a:ext cx="33584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5083460" y="3364387"/>
              <a:ext cx="54087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5179553" y="3235020"/>
              <a:ext cx="33584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5218492" y="3332037"/>
              <a:ext cx="2906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P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8415140" y="3666116"/>
            <a:ext cx="469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alibri"/>
              </a:rPr>
              <a:t>ε</a:t>
            </a:r>
            <a:r>
              <a:rPr lang="en-US" sz="2800" baseline="-25000" dirty="0">
                <a:solidFill>
                  <a:srgbClr val="FF0000"/>
                </a:solidFill>
                <a:latin typeface="Calibri"/>
              </a:rPr>
              <a:t>2</a:t>
            </a:r>
            <a:endParaRPr lang="en-US" baseline="-2500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21927" y="1849016"/>
            <a:ext cx="1182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black"/>
                </a:solidFill>
                <a:latin typeface="Calibri"/>
              </a:rPr>
              <a:t>E</a:t>
            </a:r>
            <a:r>
              <a:rPr lang="en-US" sz="2400" baseline="-25000" dirty="0" err="1">
                <a:solidFill>
                  <a:prstClr val="black"/>
                </a:solidFill>
                <a:latin typeface="Calibri"/>
              </a:rPr>
              <a:t>perturbed</a:t>
            </a:r>
            <a:endParaRPr lang="en-US" sz="2400" baseline="-25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349711" y="2643437"/>
            <a:ext cx="3178635" cy="2794334"/>
            <a:chOff x="825710" y="2483249"/>
            <a:chExt cx="3178635" cy="2794334"/>
          </a:xfrm>
        </p:grpSpPr>
        <p:cxnSp>
          <p:nvCxnSpPr>
            <p:cNvPr id="31" name="Straight Arrow Connector 30"/>
            <p:cNvCxnSpPr/>
            <p:nvPr/>
          </p:nvCxnSpPr>
          <p:spPr>
            <a:xfrm>
              <a:off x="825710" y="3610995"/>
              <a:ext cx="3178635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825710" y="3055067"/>
              <a:ext cx="3178635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825710" y="4140129"/>
              <a:ext cx="3178635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825710" y="2483249"/>
              <a:ext cx="3178635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825710" y="4714366"/>
              <a:ext cx="3178635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825710" y="5277583"/>
              <a:ext cx="3178635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/>
          <p:nvPr/>
        </p:nvSpPr>
        <p:spPr>
          <a:xfrm>
            <a:off x="2372521" y="3691285"/>
            <a:ext cx="469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/>
              </a:rPr>
              <a:t>ε</a:t>
            </a:r>
            <a:r>
              <a:rPr lang="en-US" sz="2800" baseline="-25000" dirty="0">
                <a:solidFill>
                  <a:prstClr val="black"/>
                </a:solidFill>
                <a:latin typeface="Calibri"/>
              </a:rPr>
              <a:t>1</a:t>
            </a:r>
            <a:endParaRPr lang="en-US" baseline="-250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3730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24426" y="297490"/>
            <a:ext cx="715792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How can I approximate this perturbation?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443201" y="3019547"/>
            <a:ext cx="1973682" cy="1745902"/>
            <a:chOff x="825710" y="2437481"/>
            <a:chExt cx="3178635" cy="2556174"/>
          </a:xfrm>
        </p:grpSpPr>
        <p:cxnSp>
          <p:nvCxnSpPr>
            <p:cNvPr id="31" name="Straight Arrow Connector 30"/>
            <p:cNvCxnSpPr/>
            <p:nvPr/>
          </p:nvCxnSpPr>
          <p:spPr>
            <a:xfrm>
              <a:off x="825710" y="3679647"/>
              <a:ext cx="3178635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825710" y="3020741"/>
              <a:ext cx="3178635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825710" y="4413809"/>
              <a:ext cx="3178635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825710" y="2437481"/>
              <a:ext cx="3178635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825710" y="4993655"/>
              <a:ext cx="3178635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6189382" y="2147614"/>
            <a:ext cx="481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/>
              </a:rPr>
              <a:t>E</a:t>
            </a:r>
            <a:r>
              <a:rPr lang="en-US" sz="2800" baseline="-25000" dirty="0">
                <a:solidFill>
                  <a:prstClr val="black"/>
                </a:solidFill>
                <a:latin typeface="Calibri"/>
              </a:rPr>
              <a:t>0</a:t>
            </a:r>
            <a:endParaRPr lang="en-US" sz="20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878553" y="2124622"/>
            <a:ext cx="1268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Calibri"/>
              </a:rPr>
              <a:t>E</a:t>
            </a:r>
            <a:r>
              <a:rPr lang="en-US" sz="2800" baseline="-25000" dirty="0" err="1">
                <a:solidFill>
                  <a:prstClr val="black"/>
                </a:solidFill>
                <a:latin typeface="Calibri"/>
              </a:rPr>
              <a:t>scattered</a:t>
            </a:r>
            <a:endParaRPr lang="en-US" sz="2800" baseline="-25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14189" y="2794563"/>
            <a:ext cx="1670165" cy="2201761"/>
            <a:chOff x="5425852" y="2189506"/>
            <a:chExt cx="2222989" cy="2930544"/>
          </a:xfrm>
        </p:grpSpPr>
        <p:sp>
          <p:nvSpPr>
            <p:cNvPr id="8" name="Oval 7"/>
            <p:cNvSpPr/>
            <p:nvPr/>
          </p:nvSpPr>
          <p:spPr>
            <a:xfrm>
              <a:off x="6139692" y="3296493"/>
              <a:ext cx="768164" cy="768164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6247830" y="3423338"/>
              <a:ext cx="551450" cy="529027"/>
              <a:chOff x="5083460" y="3251430"/>
              <a:chExt cx="551450" cy="529027"/>
            </a:xfrm>
          </p:grpSpPr>
          <p:cxnSp>
            <p:nvCxnSpPr>
              <p:cNvPr id="28" name="Straight Arrow Connector 27"/>
              <p:cNvCxnSpPr/>
              <p:nvPr/>
            </p:nvCxnSpPr>
            <p:spPr>
              <a:xfrm>
                <a:off x="5094033" y="3588868"/>
                <a:ext cx="540877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>
                <a:off x="5199582" y="3780457"/>
                <a:ext cx="335841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>
                <a:off x="5083460" y="3413616"/>
                <a:ext cx="540877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>
                <a:off x="5179553" y="3251430"/>
                <a:ext cx="335842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Arc 64"/>
            <p:cNvSpPr/>
            <p:nvPr/>
          </p:nvSpPr>
          <p:spPr>
            <a:xfrm rot="10800000">
              <a:off x="5892780" y="3244899"/>
              <a:ext cx="1296702" cy="1041291"/>
            </a:xfrm>
            <a:prstGeom prst="arc">
              <a:avLst>
                <a:gd name="adj1" fmla="val 10398085"/>
                <a:gd name="adj2" fmla="val 0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Arc 66"/>
            <p:cNvSpPr/>
            <p:nvPr/>
          </p:nvSpPr>
          <p:spPr>
            <a:xfrm rot="10800000">
              <a:off x="5644622" y="3373165"/>
              <a:ext cx="1809755" cy="1272865"/>
            </a:xfrm>
            <a:prstGeom prst="arc">
              <a:avLst>
                <a:gd name="adj1" fmla="val 10398085"/>
                <a:gd name="adj2" fmla="val 0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Arc 67"/>
            <p:cNvSpPr/>
            <p:nvPr/>
          </p:nvSpPr>
          <p:spPr>
            <a:xfrm rot="10800000">
              <a:off x="5459037" y="3425866"/>
              <a:ext cx="2189804" cy="1694184"/>
            </a:xfrm>
            <a:prstGeom prst="arc">
              <a:avLst>
                <a:gd name="adj1" fmla="val 10398085"/>
                <a:gd name="adj2" fmla="val 0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 rot="10800000">
              <a:off x="5425852" y="2189506"/>
              <a:ext cx="2189804" cy="1875151"/>
              <a:chOff x="5611437" y="3397299"/>
              <a:chExt cx="2189804" cy="1875151"/>
            </a:xfrm>
          </p:grpSpPr>
          <p:sp>
            <p:nvSpPr>
              <p:cNvPr id="69" name="Arc 68"/>
              <p:cNvSpPr/>
              <p:nvPr/>
            </p:nvSpPr>
            <p:spPr>
              <a:xfrm rot="10800000">
                <a:off x="6045180" y="3397299"/>
                <a:ext cx="1296702" cy="1041291"/>
              </a:xfrm>
              <a:prstGeom prst="arc">
                <a:avLst>
                  <a:gd name="adj1" fmla="val 10398085"/>
                  <a:gd name="adj2" fmla="val 0"/>
                </a:avLst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" name="Arc 69"/>
              <p:cNvSpPr/>
              <p:nvPr/>
            </p:nvSpPr>
            <p:spPr>
              <a:xfrm rot="10800000">
                <a:off x="5797022" y="3525565"/>
                <a:ext cx="1809755" cy="1272865"/>
              </a:xfrm>
              <a:prstGeom prst="arc">
                <a:avLst>
                  <a:gd name="adj1" fmla="val 10398085"/>
                  <a:gd name="adj2" fmla="val 0"/>
                </a:avLst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" name="Arc 70"/>
              <p:cNvSpPr/>
              <p:nvPr/>
            </p:nvSpPr>
            <p:spPr>
              <a:xfrm rot="10800000">
                <a:off x="5611437" y="3578266"/>
                <a:ext cx="2189804" cy="1694184"/>
              </a:xfrm>
              <a:prstGeom prst="arc">
                <a:avLst>
                  <a:gd name="adj1" fmla="val 10398085"/>
                  <a:gd name="adj2" fmla="val 0"/>
                </a:avLst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90" name="TextBox 89"/>
          <p:cNvSpPr txBox="1"/>
          <p:nvPr/>
        </p:nvSpPr>
        <p:spPr>
          <a:xfrm>
            <a:off x="2369764" y="2124622"/>
            <a:ext cx="1348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Calibri"/>
              </a:rPr>
              <a:t>E</a:t>
            </a:r>
            <a:r>
              <a:rPr lang="en-US" sz="2800" baseline="-25000" dirty="0" err="1">
                <a:solidFill>
                  <a:prstClr val="black"/>
                </a:solidFill>
                <a:latin typeface="Calibri"/>
              </a:rPr>
              <a:t>perturbed</a:t>
            </a:r>
            <a:endParaRPr lang="en-US" sz="20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17945" y="3226102"/>
            <a:ext cx="6062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prstClr val="black"/>
                </a:solidFill>
                <a:latin typeface="Calibri"/>
              </a:rPr>
              <a:t>+</a:t>
            </a:r>
          </a:p>
        </p:txBody>
      </p:sp>
      <p:grpSp>
        <p:nvGrpSpPr>
          <p:cNvPr id="126" name="Group 125"/>
          <p:cNvGrpSpPr/>
          <p:nvPr/>
        </p:nvGrpSpPr>
        <p:grpSpPr>
          <a:xfrm>
            <a:off x="2091769" y="2771519"/>
            <a:ext cx="1922662" cy="2039404"/>
            <a:chOff x="6726629" y="3273726"/>
            <a:chExt cx="2326421" cy="2467678"/>
          </a:xfrm>
        </p:grpSpPr>
        <p:sp>
          <p:nvSpPr>
            <p:cNvPr id="92" name="Oval 91"/>
            <p:cNvSpPr/>
            <p:nvPr/>
          </p:nvSpPr>
          <p:spPr>
            <a:xfrm>
              <a:off x="7594374" y="4208151"/>
              <a:ext cx="577133" cy="577132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6726629" y="3273726"/>
              <a:ext cx="2326421" cy="1267219"/>
              <a:chOff x="6726629" y="3273726"/>
              <a:chExt cx="2326421" cy="1267219"/>
            </a:xfrm>
          </p:grpSpPr>
          <p:sp>
            <p:nvSpPr>
              <p:cNvPr id="98" name="Arc 97"/>
              <p:cNvSpPr/>
              <p:nvPr/>
            </p:nvSpPr>
            <p:spPr>
              <a:xfrm>
                <a:off x="7403178" y="4099337"/>
                <a:ext cx="974232" cy="441608"/>
              </a:xfrm>
              <a:prstGeom prst="arc">
                <a:avLst>
                  <a:gd name="adj1" fmla="val 10928747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9" name="Arc 98"/>
              <p:cNvSpPr/>
              <p:nvPr/>
            </p:nvSpPr>
            <p:spPr>
              <a:xfrm>
                <a:off x="7204160" y="3732592"/>
                <a:ext cx="1359696" cy="405574"/>
              </a:xfrm>
              <a:prstGeom prst="arc">
                <a:avLst>
                  <a:gd name="adj1" fmla="val 10739513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" name="Arc 99"/>
              <p:cNvSpPr/>
              <p:nvPr/>
            </p:nvSpPr>
            <p:spPr>
              <a:xfrm>
                <a:off x="7058055" y="3273726"/>
                <a:ext cx="1645233" cy="368705"/>
              </a:xfrm>
              <a:prstGeom prst="arc">
                <a:avLst>
                  <a:gd name="adj1" fmla="val 10952094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09" name="Straight Arrow Connector 108"/>
              <p:cNvCxnSpPr/>
              <p:nvPr/>
            </p:nvCxnSpPr>
            <p:spPr>
              <a:xfrm>
                <a:off x="8385107" y="4302486"/>
                <a:ext cx="66024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Arrow Connector 109"/>
              <p:cNvCxnSpPr/>
              <p:nvPr/>
            </p:nvCxnSpPr>
            <p:spPr>
              <a:xfrm>
                <a:off x="8545204" y="3920179"/>
                <a:ext cx="50784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/>
              <p:cNvCxnSpPr/>
              <p:nvPr/>
            </p:nvCxnSpPr>
            <p:spPr>
              <a:xfrm>
                <a:off x="8694540" y="3439094"/>
                <a:ext cx="34311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Arrow Connector 111"/>
              <p:cNvCxnSpPr/>
              <p:nvPr/>
            </p:nvCxnSpPr>
            <p:spPr>
              <a:xfrm flipV="1">
                <a:off x="6726629" y="3412567"/>
                <a:ext cx="350813" cy="5553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/>
              <p:cNvCxnSpPr/>
              <p:nvPr/>
            </p:nvCxnSpPr>
            <p:spPr>
              <a:xfrm>
                <a:off x="6726629" y="3931332"/>
                <a:ext cx="49551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/>
              <p:cNvCxnSpPr/>
              <p:nvPr/>
            </p:nvCxnSpPr>
            <p:spPr>
              <a:xfrm flipV="1">
                <a:off x="6726629" y="4281148"/>
                <a:ext cx="682500" cy="21338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" name="Group 115"/>
            <p:cNvGrpSpPr/>
            <p:nvPr/>
          </p:nvGrpSpPr>
          <p:grpSpPr>
            <a:xfrm flipV="1">
              <a:off x="6726629" y="4474185"/>
              <a:ext cx="2326421" cy="1267219"/>
              <a:chOff x="6726629" y="3273726"/>
              <a:chExt cx="2326421" cy="1267219"/>
            </a:xfrm>
          </p:grpSpPr>
          <p:sp>
            <p:nvSpPr>
              <p:cNvPr id="117" name="Arc 116"/>
              <p:cNvSpPr/>
              <p:nvPr/>
            </p:nvSpPr>
            <p:spPr>
              <a:xfrm>
                <a:off x="7403178" y="4099337"/>
                <a:ext cx="974232" cy="441608"/>
              </a:xfrm>
              <a:prstGeom prst="arc">
                <a:avLst>
                  <a:gd name="adj1" fmla="val 10928747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8" name="Arc 117"/>
              <p:cNvSpPr/>
              <p:nvPr/>
            </p:nvSpPr>
            <p:spPr>
              <a:xfrm>
                <a:off x="7204160" y="3732592"/>
                <a:ext cx="1359696" cy="405574"/>
              </a:xfrm>
              <a:prstGeom prst="arc">
                <a:avLst>
                  <a:gd name="adj1" fmla="val 10739513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" name="Arc 118"/>
              <p:cNvSpPr/>
              <p:nvPr/>
            </p:nvSpPr>
            <p:spPr>
              <a:xfrm>
                <a:off x="7058055" y="3273726"/>
                <a:ext cx="1645233" cy="368705"/>
              </a:xfrm>
              <a:prstGeom prst="arc">
                <a:avLst>
                  <a:gd name="adj1" fmla="val 10952094"/>
                  <a:gd name="adj2" fmla="val 0"/>
                </a:avLst>
              </a:pr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20" name="Straight Arrow Connector 119"/>
              <p:cNvCxnSpPr/>
              <p:nvPr/>
            </p:nvCxnSpPr>
            <p:spPr>
              <a:xfrm>
                <a:off x="8385107" y="4302486"/>
                <a:ext cx="66024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Arrow Connector 120"/>
              <p:cNvCxnSpPr/>
              <p:nvPr/>
            </p:nvCxnSpPr>
            <p:spPr>
              <a:xfrm>
                <a:off x="8545204" y="3920179"/>
                <a:ext cx="50784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Arrow Connector 121"/>
              <p:cNvCxnSpPr/>
              <p:nvPr/>
            </p:nvCxnSpPr>
            <p:spPr>
              <a:xfrm>
                <a:off x="8694540" y="3439094"/>
                <a:ext cx="34311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Arrow Connector 122"/>
              <p:cNvCxnSpPr/>
              <p:nvPr/>
            </p:nvCxnSpPr>
            <p:spPr>
              <a:xfrm flipV="1">
                <a:off x="6726629" y="3412567"/>
                <a:ext cx="350813" cy="5553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Arrow Connector 123"/>
              <p:cNvCxnSpPr/>
              <p:nvPr/>
            </p:nvCxnSpPr>
            <p:spPr>
              <a:xfrm>
                <a:off x="6726629" y="3931332"/>
                <a:ext cx="495516" cy="0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Arrow Connector 124"/>
              <p:cNvCxnSpPr/>
              <p:nvPr/>
            </p:nvCxnSpPr>
            <p:spPr>
              <a:xfrm flipV="1">
                <a:off x="6726629" y="4281148"/>
                <a:ext cx="682500" cy="21338"/>
              </a:xfrm>
              <a:prstGeom prst="straightConnector1">
                <a:avLst/>
              </a:prstGeom>
              <a:ln w="38100" cmpd="sng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7" name="Rectangle 126"/>
          <p:cNvSpPr/>
          <p:nvPr/>
        </p:nvSpPr>
        <p:spPr>
          <a:xfrm flipH="1">
            <a:off x="4428441" y="3169460"/>
            <a:ext cx="6820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prstClr val="black"/>
                </a:solidFill>
                <a:latin typeface="Calibri"/>
              </a:rPr>
              <a:t>≈</a:t>
            </a:r>
          </a:p>
        </p:txBody>
      </p:sp>
      <p:grpSp>
        <p:nvGrpSpPr>
          <p:cNvPr id="50" name="Group 4">
            <a:extLst>
              <a:ext uri="{FF2B5EF4-FFF2-40B4-BE49-F238E27FC236}">
                <a16:creationId xmlns:a16="http://schemas.microsoft.com/office/drawing/2014/main" id="{0AB0D882-9C7E-494C-A864-41E502137621}"/>
              </a:ext>
            </a:extLst>
          </p:cNvPr>
          <p:cNvGrpSpPr>
            <a:grpSpLocks noChangeAspect="1"/>
          </p:cNvGrpSpPr>
          <p:nvPr/>
        </p:nvGrpSpPr>
        <p:grpSpPr>
          <a:xfrm>
            <a:off x="1984961" y="4968612"/>
            <a:ext cx="2047538" cy="1892588"/>
            <a:chOff x="4628655" y="1852480"/>
            <a:chExt cx="4515345" cy="4173643"/>
          </a:xfrm>
        </p:grpSpPr>
        <p:pic>
          <p:nvPicPr>
            <p:cNvPr id="51" name="Picture 5" descr="Screen Shot 2013-05-31 at 2.45.19 PM.png">
              <a:extLst>
                <a:ext uri="{FF2B5EF4-FFF2-40B4-BE49-F238E27FC236}">
                  <a16:creationId xmlns:a16="http://schemas.microsoft.com/office/drawing/2014/main" id="{5CF10567-36F5-42AE-84D7-2011A5524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8655" y="1852480"/>
              <a:ext cx="4515345" cy="4173643"/>
            </a:xfrm>
            <a:prstGeom prst="rect">
              <a:avLst/>
            </a:prstGeom>
          </p:spPr>
        </p:pic>
        <p:sp>
          <p:nvSpPr>
            <p:cNvPr id="52" name="Multiply 6">
              <a:extLst>
                <a:ext uri="{FF2B5EF4-FFF2-40B4-BE49-F238E27FC236}">
                  <a16:creationId xmlns:a16="http://schemas.microsoft.com/office/drawing/2014/main" id="{39554B1F-9B87-4224-A376-A312C6F936F7}"/>
                </a:ext>
              </a:extLst>
            </p:cNvPr>
            <p:cNvSpPr/>
            <p:nvPr/>
          </p:nvSpPr>
          <p:spPr>
            <a:xfrm>
              <a:off x="8562390" y="3267566"/>
              <a:ext cx="337403" cy="330669"/>
            </a:xfrm>
            <a:prstGeom prst="mathMultiply">
              <a:avLst>
                <a:gd name="adj1" fmla="val 4123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" name="Group 3">
            <a:extLst>
              <a:ext uri="{FF2B5EF4-FFF2-40B4-BE49-F238E27FC236}">
                <a16:creationId xmlns:a16="http://schemas.microsoft.com/office/drawing/2014/main" id="{E6146FB7-D943-40EE-A886-2AE7382FE258}"/>
              </a:ext>
            </a:extLst>
          </p:cNvPr>
          <p:cNvGrpSpPr>
            <a:grpSpLocks noChangeAspect="1"/>
          </p:cNvGrpSpPr>
          <p:nvPr/>
        </p:nvGrpSpPr>
        <p:grpSpPr>
          <a:xfrm>
            <a:off x="8318001" y="5085374"/>
            <a:ext cx="1992943" cy="1892588"/>
            <a:chOff x="0" y="3509148"/>
            <a:chExt cx="3497345" cy="3321236"/>
          </a:xfrm>
        </p:grpSpPr>
        <p:pic>
          <p:nvPicPr>
            <p:cNvPr id="54" name="Picture 9" descr="Screen Shot 2013-05-31 at 2.49.00 PM.png">
              <a:extLst>
                <a:ext uri="{FF2B5EF4-FFF2-40B4-BE49-F238E27FC236}">
                  <a16:creationId xmlns:a16="http://schemas.microsoft.com/office/drawing/2014/main" id="{C6B57CDF-FB72-4D37-BCA9-C440C67B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509148"/>
              <a:ext cx="3497345" cy="3321236"/>
            </a:xfrm>
            <a:prstGeom prst="rect">
              <a:avLst/>
            </a:prstGeom>
          </p:spPr>
        </p:pic>
        <p:sp>
          <p:nvSpPr>
            <p:cNvPr id="55" name="Multiply 10">
              <a:extLst>
                <a:ext uri="{FF2B5EF4-FFF2-40B4-BE49-F238E27FC236}">
                  <a16:creationId xmlns:a16="http://schemas.microsoft.com/office/drawing/2014/main" id="{520243FA-E630-4806-A5BD-6DE982172C16}"/>
                </a:ext>
              </a:extLst>
            </p:cNvPr>
            <p:cNvSpPr/>
            <p:nvPr/>
          </p:nvSpPr>
          <p:spPr>
            <a:xfrm>
              <a:off x="2946991" y="5086042"/>
              <a:ext cx="337403" cy="330669"/>
            </a:xfrm>
            <a:prstGeom prst="mathMultiply">
              <a:avLst>
                <a:gd name="adj1" fmla="val 4123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Group 2">
            <a:extLst>
              <a:ext uri="{FF2B5EF4-FFF2-40B4-BE49-F238E27FC236}">
                <a16:creationId xmlns:a16="http://schemas.microsoft.com/office/drawing/2014/main" id="{5EDF09CD-C1B0-4217-98B2-05ECF3B24B22}"/>
              </a:ext>
            </a:extLst>
          </p:cNvPr>
          <p:cNvGrpSpPr>
            <a:grpSpLocks noChangeAspect="1"/>
          </p:cNvGrpSpPr>
          <p:nvPr/>
        </p:nvGrpSpPr>
        <p:grpSpPr>
          <a:xfrm>
            <a:off x="5189758" y="4996324"/>
            <a:ext cx="1969744" cy="1892588"/>
            <a:chOff x="0" y="0"/>
            <a:chExt cx="3524347" cy="3386297"/>
          </a:xfrm>
        </p:grpSpPr>
        <p:pic>
          <p:nvPicPr>
            <p:cNvPr id="57" name="Picture 8">
              <a:extLst>
                <a:ext uri="{FF2B5EF4-FFF2-40B4-BE49-F238E27FC236}">
                  <a16:creationId xmlns:a16="http://schemas.microsoft.com/office/drawing/2014/main" id="{C9C68FC4-3C8A-493A-9396-A27D66946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524347" cy="3386297"/>
            </a:xfrm>
            <a:prstGeom prst="rect">
              <a:avLst/>
            </a:prstGeom>
          </p:spPr>
        </p:pic>
        <p:sp>
          <p:nvSpPr>
            <p:cNvPr id="58" name="Multiply 11">
              <a:extLst>
                <a:ext uri="{FF2B5EF4-FFF2-40B4-BE49-F238E27FC236}">
                  <a16:creationId xmlns:a16="http://schemas.microsoft.com/office/drawing/2014/main" id="{BE816B5E-FD7A-4888-BA62-78726854C1D4}"/>
                </a:ext>
              </a:extLst>
            </p:cNvPr>
            <p:cNvSpPr/>
            <p:nvPr/>
          </p:nvSpPr>
          <p:spPr>
            <a:xfrm>
              <a:off x="2946991" y="1521811"/>
              <a:ext cx="337403" cy="330669"/>
            </a:xfrm>
            <a:prstGeom prst="mathMultiply">
              <a:avLst>
                <a:gd name="adj1" fmla="val 4123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50530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04999" y="312588"/>
            <a:ext cx="849745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600" dirty="0">
                <a:solidFill>
                  <a:srgbClr val="9BBB59"/>
                </a:solidFill>
                <a:latin typeface="Calibri"/>
                <a:cs typeface="Times New Roman" pitchFamily="18" charset="0"/>
              </a:rPr>
              <a:t>Key Trick 1: </a:t>
            </a:r>
            <a:r>
              <a:rPr lang="en-US" sz="20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(approximate every perturbation as a dipole </a:t>
            </a:r>
            <a:r>
              <a:rPr lang="en-US" sz="2000" dirty="0" err="1">
                <a:solidFill>
                  <a:prstClr val="black"/>
                </a:solidFill>
                <a:latin typeface="Calibri"/>
                <a:cs typeface="Times New Roman" pitchFamily="18" charset="0"/>
              </a:rPr>
              <a:t>scatterer</a:t>
            </a:r>
            <a:r>
              <a:rPr lang="en-US" sz="20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)</a:t>
            </a:r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9596140" y="1825674"/>
            <a:ext cx="936233" cy="529461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6000" dirty="0">
                <a:solidFill>
                  <a:prstClr val="black"/>
                </a:solidFill>
                <a:latin typeface="Calibri"/>
              </a:rPr>
              <a:t>…</a:t>
            </a:r>
            <a:endParaRPr lang="en-US" sz="6000" baseline="30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920078" y="1139025"/>
            <a:ext cx="1282010" cy="2273503"/>
            <a:chOff x="2904595" y="992593"/>
            <a:chExt cx="1282010" cy="2273503"/>
          </a:xfrm>
        </p:grpSpPr>
        <p:sp>
          <p:nvSpPr>
            <p:cNvPr id="23" name="Rectangle 22"/>
            <p:cNvSpPr/>
            <p:nvPr/>
          </p:nvSpPr>
          <p:spPr>
            <a:xfrm>
              <a:off x="3483037" y="2660999"/>
              <a:ext cx="117017" cy="22659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3281708" y="2255663"/>
              <a:ext cx="532522" cy="522279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3520344" y="2956465"/>
              <a:ext cx="34434" cy="3443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26" name="Object 3"/>
            <p:cNvGraphicFramePr>
              <a:graphicFrameLocks noChangeAspect="1"/>
            </p:cNvGraphicFramePr>
            <p:nvPr/>
          </p:nvGraphicFramePr>
          <p:xfrm>
            <a:off x="3537561" y="2887597"/>
            <a:ext cx="189386" cy="252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65028" imgH="228501" progId="Equation.3">
                    <p:embed/>
                  </p:oleObj>
                </mc:Choice>
                <mc:Fallback>
                  <p:oleObj name="Equation" r:id="rId3" imgW="165028" imgH="228501" progId="Equation.3">
                    <p:embed/>
                    <p:pic>
                      <p:nvPicPr>
                        <p:cNvPr id="26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7561" y="2887597"/>
                          <a:ext cx="189386" cy="2525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Rectangle 26"/>
            <p:cNvSpPr/>
            <p:nvPr/>
          </p:nvSpPr>
          <p:spPr>
            <a:xfrm>
              <a:off x="2904595" y="992593"/>
              <a:ext cx="1282010" cy="227350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3674843" y="2260623"/>
              <a:ext cx="77155" cy="77155"/>
            </a:xfrm>
            <a:prstGeom prst="ellipse">
              <a:avLst/>
            </a:prstGeom>
            <a:solidFill>
              <a:srgbClr val="FE9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29" name="Object 3"/>
            <p:cNvGraphicFramePr>
              <a:graphicFrameLocks noChangeAspect="1"/>
            </p:cNvGraphicFramePr>
            <p:nvPr/>
          </p:nvGraphicFramePr>
          <p:xfrm>
            <a:off x="3743964" y="2115739"/>
            <a:ext cx="174321" cy="1958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52202" imgH="177569" progId="Equation.3">
                    <p:embed/>
                  </p:oleObj>
                </mc:Choice>
                <mc:Fallback>
                  <p:oleObj name="Equation" r:id="rId5" imgW="152202" imgH="177569" progId="Equation.3">
                    <p:embed/>
                    <p:pic>
                      <p:nvPicPr>
                        <p:cNvPr id="29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3964" y="2115739"/>
                          <a:ext cx="174321" cy="1958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9" name="Group 48"/>
            <p:cNvGrpSpPr/>
            <p:nvPr/>
          </p:nvGrpSpPr>
          <p:grpSpPr>
            <a:xfrm rot="5400000">
              <a:off x="3244873" y="1385990"/>
              <a:ext cx="585377" cy="345864"/>
              <a:chOff x="1142999" y="1848837"/>
              <a:chExt cx="1295403" cy="765375"/>
            </a:xfrm>
          </p:grpSpPr>
          <p:cxnSp>
            <p:nvCxnSpPr>
              <p:cNvPr id="50" name="Straight Arrow Connector 49"/>
              <p:cNvCxnSpPr/>
              <p:nvPr/>
            </p:nvCxnSpPr>
            <p:spPr>
              <a:xfrm>
                <a:off x="1142999" y="1848837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>
                <a:off x="1143000" y="2103429"/>
                <a:ext cx="1295401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/>
              <p:cNvCxnSpPr/>
              <p:nvPr/>
            </p:nvCxnSpPr>
            <p:spPr>
              <a:xfrm>
                <a:off x="1142999" y="2358021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>
                <a:off x="1142999" y="2612623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/>
          <p:cNvGrpSpPr/>
          <p:nvPr/>
        </p:nvGrpSpPr>
        <p:grpSpPr>
          <a:xfrm>
            <a:off x="8358620" y="1140241"/>
            <a:ext cx="1282010" cy="2273503"/>
            <a:chOff x="5347592" y="993809"/>
            <a:chExt cx="1282010" cy="2273503"/>
          </a:xfrm>
        </p:grpSpPr>
        <p:sp>
          <p:nvSpPr>
            <p:cNvPr id="37" name="Rectangle 36"/>
            <p:cNvSpPr/>
            <p:nvPr/>
          </p:nvSpPr>
          <p:spPr>
            <a:xfrm>
              <a:off x="5926034" y="2662215"/>
              <a:ext cx="117017" cy="22659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724705" y="2256879"/>
              <a:ext cx="532522" cy="522279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5963341" y="2957681"/>
              <a:ext cx="34434" cy="3443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40" name="Object 3"/>
            <p:cNvGraphicFramePr>
              <a:graphicFrameLocks noChangeAspect="1"/>
            </p:cNvGraphicFramePr>
            <p:nvPr/>
          </p:nvGraphicFramePr>
          <p:xfrm>
            <a:off x="5980558" y="2888813"/>
            <a:ext cx="189386" cy="252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65028" imgH="228501" progId="Equation.3">
                    <p:embed/>
                  </p:oleObj>
                </mc:Choice>
                <mc:Fallback>
                  <p:oleObj name="Equation" r:id="rId7" imgW="165028" imgH="228501" progId="Equation.3">
                    <p:embed/>
                    <p:pic>
                      <p:nvPicPr>
                        <p:cNvPr id="4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80558" y="2888813"/>
                          <a:ext cx="189386" cy="2525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" name="Rectangle 40"/>
            <p:cNvSpPr/>
            <p:nvPr/>
          </p:nvSpPr>
          <p:spPr>
            <a:xfrm>
              <a:off x="5347592" y="993809"/>
              <a:ext cx="1282010" cy="227350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Oval 41"/>
            <p:cNvSpPr>
              <a:spLocks noChangeAspect="1"/>
            </p:cNvSpPr>
            <p:nvPr/>
          </p:nvSpPr>
          <p:spPr>
            <a:xfrm>
              <a:off x="6184225" y="2351314"/>
              <a:ext cx="77155" cy="77155"/>
            </a:xfrm>
            <a:prstGeom prst="ellipse">
              <a:avLst/>
            </a:prstGeom>
            <a:solidFill>
              <a:srgbClr val="FE9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43" name="Object 3"/>
            <p:cNvGraphicFramePr>
              <a:graphicFrameLocks noChangeAspect="1"/>
            </p:cNvGraphicFramePr>
            <p:nvPr/>
          </p:nvGraphicFramePr>
          <p:xfrm>
            <a:off x="6255642" y="2173087"/>
            <a:ext cx="174321" cy="1958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52202" imgH="177569" progId="Equation.3">
                    <p:embed/>
                  </p:oleObj>
                </mc:Choice>
                <mc:Fallback>
                  <p:oleObj name="Equation" r:id="rId8" imgW="152202" imgH="177569" progId="Equation.3">
                    <p:embed/>
                    <p:pic>
                      <p:nvPicPr>
                        <p:cNvPr id="4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55642" y="2173087"/>
                          <a:ext cx="174321" cy="1958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4" name="Group 53"/>
            <p:cNvGrpSpPr/>
            <p:nvPr/>
          </p:nvGrpSpPr>
          <p:grpSpPr>
            <a:xfrm rot="5400000">
              <a:off x="5705087" y="1385992"/>
              <a:ext cx="585377" cy="345864"/>
              <a:chOff x="1142999" y="1848837"/>
              <a:chExt cx="1295403" cy="765375"/>
            </a:xfrm>
          </p:grpSpPr>
          <p:cxnSp>
            <p:nvCxnSpPr>
              <p:cNvPr id="55" name="Straight Arrow Connector 54"/>
              <p:cNvCxnSpPr/>
              <p:nvPr/>
            </p:nvCxnSpPr>
            <p:spPr>
              <a:xfrm>
                <a:off x="1142999" y="1848837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/>
              <p:nvPr/>
            </p:nvCxnSpPr>
            <p:spPr>
              <a:xfrm>
                <a:off x="1143000" y="2103429"/>
                <a:ext cx="1295401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/>
              <p:cNvCxnSpPr/>
              <p:nvPr/>
            </p:nvCxnSpPr>
            <p:spPr>
              <a:xfrm>
                <a:off x="1142999" y="2358021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/>
              <p:cNvCxnSpPr/>
              <p:nvPr/>
            </p:nvCxnSpPr>
            <p:spPr>
              <a:xfrm>
                <a:off x="1142999" y="2612623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Rectangle 63"/>
          <p:cNvSpPr/>
          <p:nvPr/>
        </p:nvSpPr>
        <p:spPr>
          <a:xfrm>
            <a:off x="6071523" y="5524681"/>
            <a:ext cx="117017" cy="2265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5870193" y="5119346"/>
            <a:ext cx="532522" cy="522279"/>
          </a:xfrm>
          <a:prstGeom prst="ellipse">
            <a:avLst/>
          </a:prstGeom>
          <a:solidFill>
            <a:srgbClr val="FE9E41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6108829" y="5820147"/>
            <a:ext cx="34434" cy="344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67" name="Object 3"/>
          <p:cNvGraphicFramePr>
            <a:graphicFrameLocks noChangeAspect="1"/>
          </p:cNvGraphicFramePr>
          <p:nvPr/>
        </p:nvGraphicFramePr>
        <p:xfrm>
          <a:off x="6126046" y="5751280"/>
          <a:ext cx="189386" cy="25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5028" imgH="228501" progId="Equation.3">
                  <p:embed/>
                </p:oleObj>
              </mc:Choice>
              <mc:Fallback>
                <p:oleObj name="Equation" r:id="rId9" imgW="165028" imgH="228501" progId="Equation.3">
                  <p:embed/>
                  <p:pic>
                    <p:nvPicPr>
                      <p:cNvPr id="6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6046" y="5751280"/>
                        <a:ext cx="189386" cy="2525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Rectangle 67"/>
          <p:cNvSpPr/>
          <p:nvPr/>
        </p:nvSpPr>
        <p:spPr>
          <a:xfrm>
            <a:off x="5493080" y="3856276"/>
            <a:ext cx="1282010" cy="227350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70" name="Object 3"/>
          <p:cNvGraphicFramePr>
            <a:graphicFrameLocks noChangeAspect="1"/>
          </p:cNvGraphicFramePr>
          <p:nvPr/>
        </p:nvGraphicFramePr>
        <p:xfrm>
          <a:off x="6273471" y="4914829"/>
          <a:ext cx="174321" cy="195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202" imgH="177569" progId="Equation.3">
                  <p:embed/>
                </p:oleObj>
              </mc:Choice>
              <mc:Fallback>
                <p:oleObj name="Equation" r:id="rId10" imgW="152202" imgH="177569" progId="Equation.3">
                  <p:embed/>
                  <p:pic>
                    <p:nvPicPr>
                      <p:cNvPr id="7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3471" y="4914829"/>
                        <a:ext cx="174321" cy="195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itle 1"/>
          <p:cNvSpPr txBox="1">
            <a:spLocks/>
          </p:cNvSpPr>
          <p:nvPr/>
        </p:nvSpPr>
        <p:spPr>
          <a:xfrm>
            <a:off x="9596140" y="4532596"/>
            <a:ext cx="936233" cy="529461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6000" dirty="0">
                <a:solidFill>
                  <a:prstClr val="black"/>
                </a:solidFill>
                <a:latin typeface="Calibri"/>
              </a:rPr>
              <a:t>…</a:t>
            </a:r>
            <a:endParaRPr lang="en-US" sz="6000" baseline="30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3413449" y="3856276"/>
            <a:ext cx="1282010" cy="2273503"/>
            <a:chOff x="2904595" y="992593"/>
            <a:chExt cx="1282010" cy="2273503"/>
          </a:xfrm>
        </p:grpSpPr>
        <p:sp>
          <p:nvSpPr>
            <p:cNvPr id="73" name="Rectangle 72"/>
            <p:cNvSpPr/>
            <p:nvPr/>
          </p:nvSpPr>
          <p:spPr>
            <a:xfrm>
              <a:off x="3483037" y="2660999"/>
              <a:ext cx="117017" cy="22659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3281708" y="2255663"/>
              <a:ext cx="532522" cy="522279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520344" y="2956465"/>
              <a:ext cx="34434" cy="3443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76" name="Object 3"/>
            <p:cNvGraphicFramePr>
              <a:graphicFrameLocks noChangeAspect="1"/>
            </p:cNvGraphicFramePr>
            <p:nvPr/>
          </p:nvGraphicFramePr>
          <p:xfrm>
            <a:off x="3537561" y="2887597"/>
            <a:ext cx="189386" cy="252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65028" imgH="228501" progId="Equation.3">
                    <p:embed/>
                  </p:oleObj>
                </mc:Choice>
                <mc:Fallback>
                  <p:oleObj name="Equation" r:id="rId11" imgW="165028" imgH="228501" progId="Equation.3">
                    <p:embed/>
                    <p:pic>
                      <p:nvPicPr>
                        <p:cNvPr id="76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7561" y="2887597"/>
                          <a:ext cx="189386" cy="2525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7" name="Rectangle 76"/>
            <p:cNvSpPr/>
            <p:nvPr/>
          </p:nvSpPr>
          <p:spPr>
            <a:xfrm>
              <a:off x="2904595" y="992593"/>
              <a:ext cx="1282010" cy="227350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 rot="5400000">
              <a:off x="3244873" y="1385990"/>
              <a:ext cx="585377" cy="345864"/>
              <a:chOff x="1142999" y="1848837"/>
              <a:chExt cx="1295403" cy="765375"/>
            </a:xfrm>
          </p:grpSpPr>
          <p:cxnSp>
            <p:nvCxnSpPr>
              <p:cNvPr id="81" name="Straight Arrow Connector 80"/>
              <p:cNvCxnSpPr/>
              <p:nvPr/>
            </p:nvCxnSpPr>
            <p:spPr>
              <a:xfrm>
                <a:off x="1142999" y="1848837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>
                <a:off x="1143000" y="2103429"/>
                <a:ext cx="1295401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>
                <a:off x="1142999" y="2358021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/>
              <p:nvPr/>
            </p:nvCxnSpPr>
            <p:spPr>
              <a:xfrm>
                <a:off x="1142999" y="2612623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Rectangle 85"/>
          <p:cNvSpPr/>
          <p:nvPr/>
        </p:nvSpPr>
        <p:spPr>
          <a:xfrm>
            <a:off x="8937063" y="5527113"/>
            <a:ext cx="117017" cy="2265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8735733" y="5121778"/>
            <a:ext cx="532522" cy="522279"/>
          </a:xfrm>
          <a:prstGeom prst="ellipse">
            <a:avLst/>
          </a:prstGeom>
          <a:solidFill>
            <a:srgbClr val="FE9E41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8974369" y="5822579"/>
            <a:ext cx="34434" cy="344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89" name="Object 3"/>
          <p:cNvGraphicFramePr>
            <a:graphicFrameLocks noChangeAspect="1"/>
          </p:cNvGraphicFramePr>
          <p:nvPr/>
        </p:nvGraphicFramePr>
        <p:xfrm>
          <a:off x="8991586" y="5753712"/>
          <a:ext cx="189386" cy="25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5028" imgH="228501" progId="Equation.3">
                  <p:embed/>
                </p:oleObj>
              </mc:Choice>
              <mc:Fallback>
                <p:oleObj name="Equation" r:id="rId12" imgW="165028" imgH="228501" progId="Equation.3">
                  <p:embed/>
                  <p:pic>
                    <p:nvPicPr>
                      <p:cNvPr id="8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1586" y="5753712"/>
                        <a:ext cx="189386" cy="2525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Rectangle 89"/>
          <p:cNvSpPr/>
          <p:nvPr/>
        </p:nvSpPr>
        <p:spPr>
          <a:xfrm>
            <a:off x="8358620" y="3858708"/>
            <a:ext cx="1282010" cy="227350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92" name="Object 3"/>
          <p:cNvGraphicFramePr>
            <a:graphicFrameLocks noChangeAspect="1"/>
          </p:cNvGraphicFramePr>
          <p:nvPr/>
        </p:nvGraphicFramePr>
        <p:xfrm>
          <a:off x="9266671" y="5037986"/>
          <a:ext cx="174321" cy="195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2202" imgH="177569" progId="Equation.3">
                  <p:embed/>
                </p:oleObj>
              </mc:Choice>
              <mc:Fallback>
                <p:oleObj name="Equation" r:id="rId13" imgW="152202" imgH="177569" progId="Equation.3">
                  <p:embed/>
                  <p:pic>
                    <p:nvPicPr>
                      <p:cNvPr id="9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66671" y="5037986"/>
                        <a:ext cx="174321" cy="195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Rectangle 101"/>
          <p:cNvSpPr/>
          <p:nvPr/>
        </p:nvSpPr>
        <p:spPr>
          <a:xfrm>
            <a:off x="7505933" y="5512895"/>
            <a:ext cx="117017" cy="2265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7304603" y="5107560"/>
            <a:ext cx="532522" cy="522279"/>
          </a:xfrm>
          <a:prstGeom prst="ellipse">
            <a:avLst/>
          </a:prstGeom>
          <a:solidFill>
            <a:srgbClr val="FE9E41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7543239" y="5808361"/>
            <a:ext cx="34434" cy="344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105" name="Object 3"/>
          <p:cNvGraphicFramePr>
            <a:graphicFrameLocks noChangeAspect="1"/>
          </p:cNvGraphicFramePr>
          <p:nvPr/>
        </p:nvGraphicFramePr>
        <p:xfrm>
          <a:off x="7560456" y="5739494"/>
          <a:ext cx="189386" cy="25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65028" imgH="228501" progId="Equation.3">
                  <p:embed/>
                </p:oleObj>
              </mc:Choice>
              <mc:Fallback>
                <p:oleObj name="Equation" r:id="rId14" imgW="165028" imgH="228501" progId="Equation.3">
                  <p:embed/>
                  <p:pic>
                    <p:nvPicPr>
                      <p:cNvPr id="10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0456" y="5739494"/>
                        <a:ext cx="189386" cy="2525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" name="Rectangle 105"/>
          <p:cNvSpPr/>
          <p:nvPr/>
        </p:nvSpPr>
        <p:spPr>
          <a:xfrm>
            <a:off x="6927490" y="3844490"/>
            <a:ext cx="1282010" cy="227350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108" name="Object 3"/>
          <p:cNvGraphicFramePr>
            <a:graphicFrameLocks noChangeAspect="1"/>
          </p:cNvGraphicFramePr>
          <p:nvPr/>
        </p:nvGraphicFramePr>
        <p:xfrm>
          <a:off x="7688927" y="4915681"/>
          <a:ext cx="174321" cy="195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52202" imgH="177569" progId="Equation.3">
                  <p:embed/>
                </p:oleObj>
              </mc:Choice>
              <mc:Fallback>
                <p:oleObj name="Equation" r:id="rId15" imgW="152202" imgH="177569" progId="Equation.3">
                  <p:embed/>
                  <p:pic>
                    <p:nvPicPr>
                      <p:cNvPr id="10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8927" y="4915681"/>
                        <a:ext cx="174321" cy="195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3" name="Straight Arrow Connector 112"/>
          <p:cNvCxnSpPr/>
          <p:nvPr/>
        </p:nvCxnSpPr>
        <p:spPr>
          <a:xfrm flipV="1">
            <a:off x="6125334" y="5038026"/>
            <a:ext cx="160772" cy="180641"/>
          </a:xfrm>
          <a:prstGeom prst="straightConnector1">
            <a:avLst/>
          </a:prstGeom>
          <a:ln w="19050" cmpd="sng">
            <a:solidFill>
              <a:srgbClr val="C00000"/>
            </a:solidFill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 flipH="1" flipV="1">
            <a:off x="7681342" y="5028199"/>
            <a:ext cx="51811" cy="234826"/>
          </a:xfrm>
          <a:prstGeom prst="straightConnector1">
            <a:avLst/>
          </a:prstGeom>
          <a:ln w="19050" cmpd="sng">
            <a:solidFill>
              <a:srgbClr val="C00000"/>
            </a:solidFill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 flipV="1">
            <a:off x="9151904" y="5219231"/>
            <a:ext cx="223397" cy="132012"/>
          </a:xfrm>
          <a:prstGeom prst="straightConnector1">
            <a:avLst/>
          </a:prstGeom>
          <a:ln w="19050" cmpd="sng">
            <a:solidFill>
              <a:srgbClr val="C00000"/>
            </a:solidFill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itle 1"/>
          <p:cNvSpPr txBox="1">
            <a:spLocks/>
          </p:cNvSpPr>
          <p:nvPr/>
        </p:nvSpPr>
        <p:spPr>
          <a:xfrm>
            <a:off x="4753184" y="4757445"/>
            <a:ext cx="685800" cy="457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prstClr val="black"/>
                </a:solidFill>
                <a:latin typeface="Calibri"/>
              </a:rPr>
              <a:t>+</a:t>
            </a:r>
            <a:endParaRPr lang="en-US" sz="4400" baseline="30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24" name="Group 123"/>
          <p:cNvGrpSpPr/>
          <p:nvPr/>
        </p:nvGrpSpPr>
        <p:grpSpPr>
          <a:xfrm>
            <a:off x="3424911" y="1147018"/>
            <a:ext cx="1282010" cy="2273503"/>
            <a:chOff x="2904595" y="992593"/>
            <a:chExt cx="1282010" cy="2273503"/>
          </a:xfrm>
        </p:grpSpPr>
        <p:sp>
          <p:nvSpPr>
            <p:cNvPr id="125" name="Rectangle 124"/>
            <p:cNvSpPr/>
            <p:nvPr/>
          </p:nvSpPr>
          <p:spPr>
            <a:xfrm>
              <a:off x="3483037" y="2660999"/>
              <a:ext cx="117017" cy="22659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281708" y="2255663"/>
              <a:ext cx="532522" cy="522279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3520344" y="2956465"/>
              <a:ext cx="34434" cy="3443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28" name="Object 3"/>
            <p:cNvGraphicFramePr>
              <a:graphicFrameLocks noChangeAspect="1"/>
            </p:cNvGraphicFramePr>
            <p:nvPr/>
          </p:nvGraphicFramePr>
          <p:xfrm>
            <a:off x="3537561" y="2887597"/>
            <a:ext cx="189386" cy="252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65028" imgH="228501" progId="Equation.3">
                    <p:embed/>
                  </p:oleObj>
                </mc:Choice>
                <mc:Fallback>
                  <p:oleObj name="Equation" r:id="rId16" imgW="165028" imgH="228501" progId="Equation.3">
                    <p:embed/>
                    <p:pic>
                      <p:nvPicPr>
                        <p:cNvPr id="128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7561" y="2887597"/>
                          <a:ext cx="189386" cy="2525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9" name="Rectangle 128"/>
            <p:cNvSpPr/>
            <p:nvPr/>
          </p:nvSpPr>
          <p:spPr>
            <a:xfrm>
              <a:off x="2904595" y="992593"/>
              <a:ext cx="1282010" cy="227350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30" name="Group 129"/>
            <p:cNvGrpSpPr/>
            <p:nvPr/>
          </p:nvGrpSpPr>
          <p:grpSpPr>
            <a:xfrm rot="5400000">
              <a:off x="3244873" y="1385990"/>
              <a:ext cx="585377" cy="345864"/>
              <a:chOff x="1142999" y="1848837"/>
              <a:chExt cx="1295403" cy="765375"/>
            </a:xfrm>
          </p:grpSpPr>
          <p:cxnSp>
            <p:nvCxnSpPr>
              <p:cNvPr id="131" name="Straight Arrow Connector 130"/>
              <p:cNvCxnSpPr/>
              <p:nvPr/>
            </p:nvCxnSpPr>
            <p:spPr>
              <a:xfrm>
                <a:off x="1142999" y="1848837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Arrow Connector 131"/>
              <p:cNvCxnSpPr/>
              <p:nvPr/>
            </p:nvCxnSpPr>
            <p:spPr>
              <a:xfrm>
                <a:off x="1143000" y="2103429"/>
                <a:ext cx="1295401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Arrow Connector 132"/>
              <p:cNvCxnSpPr/>
              <p:nvPr/>
            </p:nvCxnSpPr>
            <p:spPr>
              <a:xfrm>
                <a:off x="1142999" y="2358021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Arrow Connector 133"/>
              <p:cNvCxnSpPr/>
              <p:nvPr/>
            </p:nvCxnSpPr>
            <p:spPr>
              <a:xfrm>
                <a:off x="1142999" y="2612623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5" name="Title 1"/>
          <p:cNvSpPr txBox="1">
            <a:spLocks/>
          </p:cNvSpPr>
          <p:nvPr/>
        </p:nvSpPr>
        <p:spPr>
          <a:xfrm>
            <a:off x="4753101" y="2048187"/>
            <a:ext cx="685800" cy="457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prstClr val="black"/>
                </a:solidFill>
                <a:latin typeface="Calibri"/>
              </a:rPr>
              <a:t>+</a:t>
            </a:r>
            <a:endParaRPr lang="en-US" sz="4400" baseline="30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" name="Curved Right Arrow 135"/>
          <p:cNvSpPr/>
          <p:nvPr/>
        </p:nvSpPr>
        <p:spPr>
          <a:xfrm>
            <a:off x="2101273" y="2208999"/>
            <a:ext cx="1143000" cy="2819200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504D"/>
              </a:solidFill>
              <a:latin typeface="Calibri"/>
            </a:endParaRPr>
          </a:p>
        </p:txBody>
      </p:sp>
      <p:grpSp>
        <p:nvGrpSpPr>
          <p:cNvPr id="139" name="Group 138"/>
          <p:cNvGrpSpPr/>
          <p:nvPr/>
        </p:nvGrpSpPr>
        <p:grpSpPr>
          <a:xfrm>
            <a:off x="5493080" y="1137809"/>
            <a:ext cx="1282010" cy="2273503"/>
            <a:chOff x="3969080" y="1137808"/>
            <a:chExt cx="1282010" cy="2273503"/>
          </a:xfrm>
        </p:grpSpPr>
        <p:grpSp>
          <p:nvGrpSpPr>
            <p:cNvPr id="6" name="Group 5"/>
            <p:cNvGrpSpPr/>
            <p:nvPr/>
          </p:nvGrpSpPr>
          <p:grpSpPr>
            <a:xfrm rot="5400000">
              <a:off x="4316594" y="1532422"/>
              <a:ext cx="585377" cy="345864"/>
              <a:chOff x="1142999" y="1848837"/>
              <a:chExt cx="1295403" cy="765375"/>
            </a:xfrm>
          </p:grpSpPr>
          <p:cxnSp>
            <p:nvCxnSpPr>
              <p:cNvPr id="16" name="Straight Arrow Connector 15"/>
              <p:cNvCxnSpPr/>
              <p:nvPr/>
            </p:nvCxnSpPr>
            <p:spPr>
              <a:xfrm>
                <a:off x="1142999" y="1848837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1143000" y="2103429"/>
                <a:ext cx="1295401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1142999" y="2358021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1142999" y="2612623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Rectangle 6"/>
            <p:cNvSpPr/>
            <p:nvPr/>
          </p:nvSpPr>
          <p:spPr>
            <a:xfrm>
              <a:off x="4547522" y="2806214"/>
              <a:ext cx="117017" cy="22659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346193" y="2400878"/>
              <a:ext cx="532522" cy="522279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584829" y="3101680"/>
              <a:ext cx="34434" cy="3443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2" name="Object 3"/>
            <p:cNvGraphicFramePr>
              <a:graphicFrameLocks noChangeAspect="1"/>
            </p:cNvGraphicFramePr>
            <p:nvPr/>
          </p:nvGraphicFramePr>
          <p:xfrm>
            <a:off x="4602046" y="3032812"/>
            <a:ext cx="189386" cy="252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65028" imgH="228501" progId="Equation.3">
                    <p:embed/>
                  </p:oleObj>
                </mc:Choice>
                <mc:Fallback>
                  <p:oleObj name="Equation" r:id="rId17" imgW="165028" imgH="228501" progId="Equation.3">
                    <p:embed/>
                    <p:pic>
                      <p:nvPicPr>
                        <p:cNvPr id="12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2046" y="3032812"/>
                          <a:ext cx="189386" cy="2525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Rectangle 12"/>
            <p:cNvSpPr/>
            <p:nvPr/>
          </p:nvSpPr>
          <p:spPr>
            <a:xfrm>
              <a:off x="3969080" y="1137808"/>
              <a:ext cx="1282010" cy="227350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649851" y="2371922"/>
              <a:ext cx="77155" cy="77155"/>
            </a:xfrm>
            <a:prstGeom prst="ellipse">
              <a:avLst/>
            </a:prstGeom>
            <a:solidFill>
              <a:srgbClr val="FE9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37" name="Object 3"/>
            <p:cNvGraphicFramePr>
              <a:graphicFrameLocks noChangeAspect="1"/>
            </p:cNvGraphicFramePr>
            <p:nvPr/>
          </p:nvGraphicFramePr>
          <p:xfrm>
            <a:off x="4749470" y="2203955"/>
            <a:ext cx="174321" cy="1958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52202" imgH="177569" progId="Equation.3">
                    <p:embed/>
                  </p:oleObj>
                </mc:Choice>
                <mc:Fallback>
                  <p:oleObj name="Equation" r:id="rId18" imgW="152202" imgH="177569" progId="Equation.3">
                    <p:embed/>
                    <p:pic>
                      <p:nvPicPr>
                        <p:cNvPr id="137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9470" y="2203955"/>
                          <a:ext cx="174321" cy="1958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611537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DEFA6B6-8B00-4F56-893C-4F33F6DD49B0}"/>
              </a:ext>
            </a:extLst>
          </p:cNvPr>
          <p:cNvGrpSpPr/>
          <p:nvPr/>
        </p:nvGrpSpPr>
        <p:grpSpPr>
          <a:xfrm>
            <a:off x="2193790" y="1897738"/>
            <a:ext cx="8077200" cy="2514860"/>
            <a:chOff x="2193790" y="1897738"/>
            <a:chExt cx="8077200" cy="2514860"/>
          </a:xfrm>
        </p:grpSpPr>
        <p:sp>
          <p:nvSpPr>
            <p:cNvPr id="20" name="Title 1"/>
            <p:cNvSpPr txBox="1">
              <a:spLocks/>
            </p:cNvSpPr>
            <p:nvPr/>
          </p:nvSpPr>
          <p:spPr>
            <a:xfrm>
              <a:off x="2193790" y="1897738"/>
              <a:ext cx="2895600" cy="838200"/>
            </a:xfrm>
            <a:prstGeom prst="rect">
              <a:avLst/>
            </a:prstGeom>
          </p:spPr>
          <p:txBody>
            <a:bodyPr anchor="ctr"/>
            <a:lstStyle/>
            <a:p>
              <a:pPr algn="ctr">
                <a:defRPr/>
              </a:pPr>
              <a:r>
                <a:rPr lang="en-US" sz="2600" dirty="0">
                  <a:solidFill>
                    <a:srgbClr val="C00000"/>
                  </a:solidFill>
                  <a:latin typeface="Calibri"/>
                </a:rPr>
                <a:t>Drive a dipole at x’</a:t>
              </a:r>
            </a:p>
            <a:p>
              <a:pPr algn="ctr">
                <a:defRPr/>
              </a:pPr>
              <a:r>
                <a:rPr lang="en-US" sz="2600" dirty="0">
                  <a:solidFill>
                    <a:srgbClr val="002060"/>
                  </a:solidFill>
                  <a:latin typeface="Calibri"/>
                </a:rPr>
                <a:t>Find E at x</a:t>
              </a:r>
              <a:r>
                <a:rPr lang="en-US" sz="2600" baseline="-25000" dirty="0">
                  <a:solidFill>
                    <a:srgbClr val="002060"/>
                  </a:solidFill>
                  <a:latin typeface="Calibri"/>
                </a:rPr>
                <a:t>0</a:t>
              </a:r>
            </a:p>
          </p:txBody>
        </p:sp>
        <p:sp>
          <p:nvSpPr>
            <p:cNvPr id="21" name="Title 1"/>
            <p:cNvSpPr txBox="1">
              <a:spLocks/>
            </p:cNvSpPr>
            <p:nvPr/>
          </p:nvSpPr>
          <p:spPr>
            <a:xfrm>
              <a:off x="7375390" y="1897738"/>
              <a:ext cx="2895600" cy="838200"/>
            </a:xfrm>
            <a:prstGeom prst="rect">
              <a:avLst/>
            </a:prstGeom>
          </p:spPr>
          <p:txBody>
            <a:bodyPr anchor="ctr"/>
            <a:lstStyle/>
            <a:p>
              <a:pPr algn="ctr">
                <a:defRPr/>
              </a:pPr>
              <a:r>
                <a:rPr lang="en-US" sz="2600" dirty="0">
                  <a:solidFill>
                    <a:srgbClr val="C00000"/>
                  </a:solidFill>
                  <a:latin typeface="Calibri"/>
                </a:rPr>
                <a:t>Drive a dipole at x</a:t>
              </a:r>
              <a:r>
                <a:rPr lang="en-US" sz="2600" baseline="-25000" dirty="0">
                  <a:solidFill>
                    <a:srgbClr val="C00000"/>
                  </a:solidFill>
                  <a:latin typeface="Calibri"/>
                </a:rPr>
                <a:t>0</a:t>
              </a:r>
            </a:p>
            <a:p>
              <a:pPr algn="ctr">
                <a:defRPr/>
              </a:pPr>
              <a:r>
                <a:rPr lang="en-US" sz="2600" dirty="0">
                  <a:solidFill>
                    <a:srgbClr val="002060"/>
                  </a:solidFill>
                  <a:latin typeface="Calibri"/>
                </a:rPr>
                <a:t>Find E at x’</a:t>
              </a:r>
            </a:p>
          </p:txBody>
        </p:sp>
        <p:sp>
          <p:nvSpPr>
            <p:cNvPr id="22" name="TextBox 14"/>
            <p:cNvSpPr txBox="1">
              <a:spLocks noChangeArrowheads="1"/>
            </p:cNvSpPr>
            <p:nvPr/>
          </p:nvSpPr>
          <p:spPr bwMode="auto">
            <a:xfrm>
              <a:off x="5293963" y="2888599"/>
              <a:ext cx="167640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US" sz="2200" dirty="0">
                  <a:solidFill>
                    <a:prstClr val="black"/>
                  </a:solidFill>
                </a:rPr>
                <a:t>equivalent</a:t>
              </a: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2193790" y="2812398"/>
              <a:ext cx="2759210" cy="1524000"/>
              <a:chOff x="5672127" y="4626901"/>
              <a:chExt cx="2135636" cy="1179580"/>
            </a:xfrm>
          </p:grpSpPr>
          <p:cxnSp>
            <p:nvCxnSpPr>
              <p:cNvPr id="24" name="Straight Arrow Connector 23"/>
              <p:cNvCxnSpPr/>
              <p:nvPr/>
            </p:nvCxnSpPr>
            <p:spPr>
              <a:xfrm flipV="1">
                <a:off x="6277421" y="5020248"/>
                <a:ext cx="255079" cy="153307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7021899" y="5273160"/>
                <a:ext cx="37646" cy="3764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graphicFrame>
            <p:nvGraphicFramePr>
              <p:cNvPr id="26" name="Object 3"/>
              <p:cNvGraphicFramePr>
                <a:graphicFrameLocks noChangeAspect="1"/>
              </p:cNvGraphicFramePr>
              <p:nvPr/>
            </p:nvGraphicFramePr>
            <p:xfrm>
              <a:off x="7040722" y="5197868"/>
              <a:ext cx="207054" cy="2760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65028" imgH="228501" progId="Equation.3">
                      <p:embed/>
                    </p:oleObj>
                  </mc:Choice>
                  <mc:Fallback>
                    <p:oleObj name="Equation" r:id="rId2" imgW="165028" imgH="228501" progId="Equation.3">
                      <p:embed/>
                      <p:pic>
                        <p:nvPicPr>
                          <p:cNvPr id="26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040722" y="5197868"/>
                            <a:ext cx="207054" cy="2760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" name="Freeform 26"/>
              <p:cNvSpPr/>
              <p:nvPr/>
            </p:nvSpPr>
            <p:spPr>
              <a:xfrm>
                <a:off x="5672127" y="4626901"/>
                <a:ext cx="2135636" cy="1179580"/>
              </a:xfrm>
              <a:custGeom>
                <a:avLst/>
                <a:gdLst>
                  <a:gd name="connsiteX0" fmla="*/ 261242 w 4323673"/>
                  <a:gd name="connsiteY0" fmla="*/ 452439 h 2387323"/>
                  <a:gd name="connsiteX1" fmla="*/ 272128 w 4323673"/>
                  <a:gd name="connsiteY1" fmla="*/ 1682525 h 2387323"/>
                  <a:gd name="connsiteX2" fmla="*/ 2917356 w 4323673"/>
                  <a:gd name="connsiteY2" fmla="*/ 2357439 h 2387323"/>
                  <a:gd name="connsiteX3" fmla="*/ 4299842 w 4323673"/>
                  <a:gd name="connsiteY3" fmla="*/ 724582 h 2387323"/>
                  <a:gd name="connsiteX4" fmla="*/ 1828785 w 4323673"/>
                  <a:gd name="connsiteY4" fmla="*/ 6125 h 2387323"/>
                  <a:gd name="connsiteX5" fmla="*/ 261242 w 4323673"/>
                  <a:gd name="connsiteY5" fmla="*/ 452439 h 2387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23673" h="2387323">
                    <a:moveTo>
                      <a:pt x="261242" y="452439"/>
                    </a:moveTo>
                    <a:cubicBezTo>
                      <a:pt x="1799" y="731839"/>
                      <a:pt x="-170558" y="1365025"/>
                      <a:pt x="272128" y="1682525"/>
                    </a:cubicBezTo>
                    <a:cubicBezTo>
                      <a:pt x="714814" y="2000025"/>
                      <a:pt x="2246070" y="2517096"/>
                      <a:pt x="2917356" y="2357439"/>
                    </a:cubicBezTo>
                    <a:cubicBezTo>
                      <a:pt x="3588642" y="2197782"/>
                      <a:pt x="4481270" y="1116468"/>
                      <a:pt x="4299842" y="724582"/>
                    </a:cubicBezTo>
                    <a:cubicBezTo>
                      <a:pt x="4118414" y="332696"/>
                      <a:pt x="2501885" y="51482"/>
                      <a:pt x="1828785" y="6125"/>
                    </a:cubicBezTo>
                    <a:cubicBezTo>
                      <a:pt x="1155685" y="-39232"/>
                      <a:pt x="520685" y="173039"/>
                      <a:pt x="261242" y="452439"/>
                    </a:cubicBezTo>
                    <a:close/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graphicFrame>
            <p:nvGraphicFramePr>
              <p:cNvPr id="28" name="Object 3"/>
              <p:cNvGraphicFramePr>
                <a:graphicFrameLocks noChangeAspect="1"/>
              </p:cNvGraphicFramePr>
              <p:nvPr/>
            </p:nvGraphicFramePr>
            <p:xfrm>
              <a:off x="6316983" y="4809554"/>
              <a:ext cx="190584" cy="2141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52202" imgH="177569" progId="Equation.3">
                      <p:embed/>
                    </p:oleObj>
                  </mc:Choice>
                  <mc:Fallback>
                    <p:oleObj name="Equation" r:id="rId4" imgW="152202" imgH="177569" progId="Equation.3">
                      <p:embed/>
                      <p:pic>
                        <p:nvPicPr>
                          <p:cNvPr id="28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16983" y="4809554"/>
                            <a:ext cx="190584" cy="2141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9" name="Left-Right Arrow 28"/>
            <p:cNvSpPr/>
            <p:nvPr/>
          </p:nvSpPr>
          <p:spPr>
            <a:xfrm>
              <a:off x="5291559" y="3325014"/>
              <a:ext cx="1721425" cy="457200"/>
            </a:xfrm>
            <a:prstGeom prst="left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375390" y="2888598"/>
              <a:ext cx="2759210" cy="1524000"/>
              <a:chOff x="5851390" y="2888598"/>
              <a:chExt cx="2759210" cy="1524000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 flipV="1">
                <a:off x="7491162" y="3609158"/>
                <a:ext cx="329558" cy="198070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/>
              <p:cNvSpPr/>
              <p:nvPr/>
            </p:nvSpPr>
            <p:spPr>
              <a:xfrm>
                <a:off x="6794019" y="3425250"/>
                <a:ext cx="48638" cy="4863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graphicFrame>
            <p:nvGraphicFramePr>
              <p:cNvPr id="33" name="Object 3"/>
              <p:cNvGraphicFramePr>
                <a:graphicFrameLocks noChangeAspect="1"/>
              </p:cNvGraphicFramePr>
              <p:nvPr/>
            </p:nvGraphicFramePr>
            <p:xfrm>
              <a:off x="7619594" y="3626279"/>
              <a:ext cx="267511" cy="3566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65028" imgH="228501" progId="Equation.3">
                      <p:embed/>
                    </p:oleObj>
                  </mc:Choice>
                  <mc:Fallback>
                    <p:oleObj name="Equation" r:id="rId6" imgW="165028" imgH="228501" progId="Equation.3">
                      <p:embed/>
                      <p:pic>
                        <p:nvPicPr>
                          <p:cNvPr id="33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619594" y="3626279"/>
                            <a:ext cx="267511" cy="35668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4" name="Freeform 33"/>
              <p:cNvSpPr/>
              <p:nvPr/>
            </p:nvSpPr>
            <p:spPr>
              <a:xfrm>
                <a:off x="5851390" y="2888598"/>
                <a:ext cx="2759210" cy="1524000"/>
              </a:xfrm>
              <a:custGeom>
                <a:avLst/>
                <a:gdLst>
                  <a:gd name="connsiteX0" fmla="*/ 261242 w 4323673"/>
                  <a:gd name="connsiteY0" fmla="*/ 452439 h 2387323"/>
                  <a:gd name="connsiteX1" fmla="*/ 272128 w 4323673"/>
                  <a:gd name="connsiteY1" fmla="*/ 1682525 h 2387323"/>
                  <a:gd name="connsiteX2" fmla="*/ 2917356 w 4323673"/>
                  <a:gd name="connsiteY2" fmla="*/ 2357439 h 2387323"/>
                  <a:gd name="connsiteX3" fmla="*/ 4299842 w 4323673"/>
                  <a:gd name="connsiteY3" fmla="*/ 724582 h 2387323"/>
                  <a:gd name="connsiteX4" fmla="*/ 1828785 w 4323673"/>
                  <a:gd name="connsiteY4" fmla="*/ 6125 h 2387323"/>
                  <a:gd name="connsiteX5" fmla="*/ 261242 w 4323673"/>
                  <a:gd name="connsiteY5" fmla="*/ 452439 h 2387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23673" h="2387323">
                    <a:moveTo>
                      <a:pt x="261242" y="452439"/>
                    </a:moveTo>
                    <a:cubicBezTo>
                      <a:pt x="1799" y="731839"/>
                      <a:pt x="-170558" y="1365025"/>
                      <a:pt x="272128" y="1682525"/>
                    </a:cubicBezTo>
                    <a:cubicBezTo>
                      <a:pt x="714814" y="2000025"/>
                      <a:pt x="2246070" y="2517096"/>
                      <a:pt x="2917356" y="2357439"/>
                    </a:cubicBezTo>
                    <a:cubicBezTo>
                      <a:pt x="3588642" y="2197782"/>
                      <a:pt x="4481270" y="1116468"/>
                      <a:pt x="4299842" y="724582"/>
                    </a:cubicBezTo>
                    <a:cubicBezTo>
                      <a:pt x="4118414" y="332696"/>
                      <a:pt x="2501885" y="51482"/>
                      <a:pt x="1828785" y="6125"/>
                    </a:cubicBezTo>
                    <a:cubicBezTo>
                      <a:pt x="1155685" y="-39232"/>
                      <a:pt x="520685" y="173039"/>
                      <a:pt x="261242" y="452439"/>
                    </a:cubicBezTo>
                    <a:close/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graphicFrame>
            <p:nvGraphicFramePr>
              <p:cNvPr id="36" name="Object 3"/>
              <p:cNvGraphicFramePr>
                <a:graphicFrameLocks noChangeAspect="1"/>
              </p:cNvGraphicFramePr>
              <p:nvPr/>
            </p:nvGraphicFramePr>
            <p:xfrm>
              <a:off x="6684534" y="3124583"/>
              <a:ext cx="246232" cy="27663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52202" imgH="177569" progId="Equation.3">
                      <p:embed/>
                    </p:oleObj>
                  </mc:Choice>
                  <mc:Fallback>
                    <p:oleObj name="Equation" r:id="rId7" imgW="152202" imgH="177569" progId="Equation.3">
                      <p:embed/>
                      <p:pic>
                        <p:nvPicPr>
                          <p:cNvPr id="36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84534" y="3124583"/>
                            <a:ext cx="246232" cy="27663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9" name="TextBox 18"/>
          <p:cNvSpPr txBox="1"/>
          <p:nvPr/>
        </p:nvSpPr>
        <p:spPr>
          <a:xfrm>
            <a:off x="1924426" y="297490"/>
            <a:ext cx="43370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Reciprocity 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(Rayleigh-Carson)</a:t>
            </a:r>
          </a:p>
        </p:txBody>
      </p:sp>
    </p:spTree>
    <p:extLst>
      <p:ext uri="{BB962C8B-B14F-4D97-AF65-F5344CB8AC3E}">
        <p14:creationId xmlns:p14="http://schemas.microsoft.com/office/powerpoint/2010/main" val="1116563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4"/>
          <p:cNvSpPr txBox="1">
            <a:spLocks noChangeArrowheads="1"/>
          </p:cNvSpPr>
          <p:nvPr/>
        </p:nvSpPr>
        <p:spPr bwMode="auto">
          <a:xfrm>
            <a:off x="5293963" y="3112980"/>
            <a:ext cx="1676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2200" dirty="0">
                <a:solidFill>
                  <a:prstClr val="black"/>
                </a:solidFill>
              </a:rPr>
              <a:t>equivalent</a:t>
            </a:r>
          </a:p>
        </p:txBody>
      </p:sp>
      <p:sp>
        <p:nvSpPr>
          <p:cNvPr id="29" name="Left-Right Arrow 28"/>
          <p:cNvSpPr/>
          <p:nvPr/>
        </p:nvSpPr>
        <p:spPr>
          <a:xfrm>
            <a:off x="5291559" y="3549395"/>
            <a:ext cx="1721425" cy="457200"/>
          </a:xfrm>
          <a:prstGeom prst="left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7482" y="3843289"/>
            <a:ext cx="25691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J</a:t>
            </a:r>
            <a:r>
              <a:rPr lang="en-US" sz="3200" baseline="-250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1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  <a:sym typeface="Wingdings"/>
              </a:rPr>
              <a:t> E</a:t>
            </a:r>
            <a:r>
              <a:rPr lang="en-US" sz="3200" baseline="-25000" dirty="0">
                <a:solidFill>
                  <a:prstClr val="white">
                    <a:lumMod val="50000"/>
                  </a:prstClr>
                </a:solidFill>
                <a:latin typeface="Calibri"/>
                <a:sym typeface="Wingdings"/>
              </a:rPr>
              <a:t>3 </a:t>
            </a:r>
            <a:r>
              <a:rPr lang="en-US" sz="3200" baseline="30000" dirty="0">
                <a:solidFill>
                  <a:prstClr val="white">
                    <a:lumMod val="50000"/>
                  </a:prstClr>
                </a:solidFill>
                <a:latin typeface="Calibri"/>
                <a:sym typeface="Wingdings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alibri"/>
                <a:sym typeface="Wingdings"/>
              </a:rPr>
              <a:t>=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  <a:sym typeface="Wingdings"/>
              </a:rPr>
              <a:t> 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J</a:t>
            </a:r>
            <a:r>
              <a:rPr lang="en-US" sz="3200" baseline="-250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3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  <a:sym typeface="Wingdings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Calibri"/>
                <a:sym typeface="Wingdings"/>
              </a:rPr>
              <a:t>E</a:t>
            </a:r>
            <a:r>
              <a:rPr lang="en-US" sz="3200" baseline="-25000" dirty="0">
                <a:solidFill>
                  <a:prstClr val="black"/>
                </a:solidFill>
                <a:latin typeface="Calibri"/>
                <a:sym typeface="Wingdings"/>
              </a:rPr>
              <a:t>1</a:t>
            </a:r>
            <a:endParaRPr lang="en-US" sz="3200" baseline="-25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93790" y="2052668"/>
            <a:ext cx="2759210" cy="1524000"/>
            <a:chOff x="669790" y="2812398"/>
            <a:chExt cx="2759210" cy="1524000"/>
          </a:xfrm>
        </p:grpSpPr>
        <p:grpSp>
          <p:nvGrpSpPr>
            <p:cNvPr id="23" name="Group 22"/>
            <p:cNvGrpSpPr/>
            <p:nvPr/>
          </p:nvGrpSpPr>
          <p:grpSpPr>
            <a:xfrm>
              <a:off x="669790" y="2812398"/>
              <a:ext cx="2759210" cy="1524000"/>
              <a:chOff x="5672127" y="4626901"/>
              <a:chExt cx="2135636" cy="1179580"/>
            </a:xfrm>
          </p:grpSpPr>
          <p:cxnSp>
            <p:nvCxnSpPr>
              <p:cNvPr id="24" name="Straight Arrow Connector 23"/>
              <p:cNvCxnSpPr/>
              <p:nvPr/>
            </p:nvCxnSpPr>
            <p:spPr>
              <a:xfrm flipV="1">
                <a:off x="6277421" y="5020248"/>
                <a:ext cx="255079" cy="153307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7021899" y="5273160"/>
                <a:ext cx="37646" cy="3764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5672127" y="4626901"/>
                <a:ext cx="2135636" cy="1179580"/>
              </a:xfrm>
              <a:custGeom>
                <a:avLst/>
                <a:gdLst>
                  <a:gd name="connsiteX0" fmla="*/ 261242 w 4323673"/>
                  <a:gd name="connsiteY0" fmla="*/ 452439 h 2387323"/>
                  <a:gd name="connsiteX1" fmla="*/ 272128 w 4323673"/>
                  <a:gd name="connsiteY1" fmla="*/ 1682525 h 2387323"/>
                  <a:gd name="connsiteX2" fmla="*/ 2917356 w 4323673"/>
                  <a:gd name="connsiteY2" fmla="*/ 2357439 h 2387323"/>
                  <a:gd name="connsiteX3" fmla="*/ 4299842 w 4323673"/>
                  <a:gd name="connsiteY3" fmla="*/ 724582 h 2387323"/>
                  <a:gd name="connsiteX4" fmla="*/ 1828785 w 4323673"/>
                  <a:gd name="connsiteY4" fmla="*/ 6125 h 2387323"/>
                  <a:gd name="connsiteX5" fmla="*/ 261242 w 4323673"/>
                  <a:gd name="connsiteY5" fmla="*/ 452439 h 2387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23673" h="2387323">
                    <a:moveTo>
                      <a:pt x="261242" y="452439"/>
                    </a:moveTo>
                    <a:cubicBezTo>
                      <a:pt x="1799" y="731839"/>
                      <a:pt x="-170558" y="1365025"/>
                      <a:pt x="272128" y="1682525"/>
                    </a:cubicBezTo>
                    <a:cubicBezTo>
                      <a:pt x="714814" y="2000025"/>
                      <a:pt x="2246070" y="2517096"/>
                      <a:pt x="2917356" y="2357439"/>
                    </a:cubicBezTo>
                    <a:cubicBezTo>
                      <a:pt x="3588642" y="2197782"/>
                      <a:pt x="4481270" y="1116468"/>
                      <a:pt x="4299842" y="724582"/>
                    </a:cubicBezTo>
                    <a:cubicBezTo>
                      <a:pt x="4118414" y="332696"/>
                      <a:pt x="2501885" y="51482"/>
                      <a:pt x="1828785" y="6125"/>
                    </a:cubicBezTo>
                    <a:cubicBezTo>
                      <a:pt x="1155685" y="-39232"/>
                      <a:pt x="520685" y="173039"/>
                      <a:pt x="261242" y="452439"/>
                    </a:cubicBezTo>
                    <a:close/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904056" y="3330666"/>
              <a:ext cx="6407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</a:rPr>
                <a:t>J</a:t>
              </a:r>
              <a:r>
                <a:rPr lang="en-US" baseline="-25000" dirty="0">
                  <a:solidFill>
                    <a:prstClr val="black"/>
                  </a:solidFill>
                  <a:latin typeface="Calibri"/>
                </a:rPr>
                <a:t>1</a:t>
              </a:r>
              <a:r>
                <a:rPr lang="en-US" dirty="0">
                  <a:solidFill>
                    <a:prstClr val="black"/>
                  </a:solidFill>
                  <a:latin typeface="Calibri"/>
                </a:rPr>
                <a:t>(</a:t>
              </a:r>
              <a:r>
                <a:rPr lang="en-US" i="1" dirty="0">
                  <a:solidFill>
                    <a:prstClr val="black"/>
                  </a:solidFill>
                  <a:latin typeface="Calibri"/>
                </a:rPr>
                <a:t>x’</a:t>
              </a:r>
              <a:r>
                <a:rPr lang="en-US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425434" y="3449374"/>
              <a:ext cx="3770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</a:rPr>
                <a:t>E</a:t>
              </a:r>
              <a:r>
                <a:rPr lang="en-US" baseline="-25000" dirty="0">
                  <a:solidFill>
                    <a:prstClr val="black"/>
                  </a:solidFill>
                  <a:latin typeface="Calibri"/>
                </a:rPr>
                <a:t>1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193790" y="3918178"/>
            <a:ext cx="2759210" cy="1524000"/>
            <a:chOff x="669790" y="2812398"/>
            <a:chExt cx="2759210" cy="1524000"/>
          </a:xfrm>
        </p:grpSpPr>
        <p:grpSp>
          <p:nvGrpSpPr>
            <p:cNvPr id="28" name="Group 27"/>
            <p:cNvGrpSpPr/>
            <p:nvPr/>
          </p:nvGrpSpPr>
          <p:grpSpPr>
            <a:xfrm>
              <a:off x="669790" y="2812398"/>
              <a:ext cx="2759210" cy="1524000"/>
              <a:chOff x="5672127" y="4626901"/>
              <a:chExt cx="2135636" cy="1179580"/>
            </a:xfrm>
          </p:grpSpPr>
          <p:cxnSp>
            <p:nvCxnSpPr>
              <p:cNvPr id="38" name="Straight Arrow Connector 37"/>
              <p:cNvCxnSpPr/>
              <p:nvPr/>
            </p:nvCxnSpPr>
            <p:spPr>
              <a:xfrm>
                <a:off x="6752438" y="4744868"/>
                <a:ext cx="47473" cy="355534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Oval 38"/>
              <p:cNvSpPr/>
              <p:nvPr/>
            </p:nvSpPr>
            <p:spPr>
              <a:xfrm>
                <a:off x="7021899" y="5273160"/>
                <a:ext cx="37646" cy="3764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5672127" y="4626901"/>
                <a:ext cx="2135636" cy="1179580"/>
              </a:xfrm>
              <a:custGeom>
                <a:avLst/>
                <a:gdLst>
                  <a:gd name="connsiteX0" fmla="*/ 261242 w 4323673"/>
                  <a:gd name="connsiteY0" fmla="*/ 452439 h 2387323"/>
                  <a:gd name="connsiteX1" fmla="*/ 272128 w 4323673"/>
                  <a:gd name="connsiteY1" fmla="*/ 1682525 h 2387323"/>
                  <a:gd name="connsiteX2" fmla="*/ 2917356 w 4323673"/>
                  <a:gd name="connsiteY2" fmla="*/ 2357439 h 2387323"/>
                  <a:gd name="connsiteX3" fmla="*/ 4299842 w 4323673"/>
                  <a:gd name="connsiteY3" fmla="*/ 724582 h 2387323"/>
                  <a:gd name="connsiteX4" fmla="*/ 1828785 w 4323673"/>
                  <a:gd name="connsiteY4" fmla="*/ 6125 h 2387323"/>
                  <a:gd name="connsiteX5" fmla="*/ 261242 w 4323673"/>
                  <a:gd name="connsiteY5" fmla="*/ 452439 h 2387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23673" h="2387323">
                    <a:moveTo>
                      <a:pt x="261242" y="452439"/>
                    </a:moveTo>
                    <a:cubicBezTo>
                      <a:pt x="1799" y="731839"/>
                      <a:pt x="-170558" y="1365025"/>
                      <a:pt x="272128" y="1682525"/>
                    </a:cubicBezTo>
                    <a:cubicBezTo>
                      <a:pt x="714814" y="2000025"/>
                      <a:pt x="2246070" y="2517096"/>
                      <a:pt x="2917356" y="2357439"/>
                    </a:cubicBezTo>
                    <a:cubicBezTo>
                      <a:pt x="3588642" y="2197782"/>
                      <a:pt x="4481270" y="1116468"/>
                      <a:pt x="4299842" y="724582"/>
                    </a:cubicBezTo>
                    <a:cubicBezTo>
                      <a:pt x="4118414" y="332696"/>
                      <a:pt x="2501885" y="51482"/>
                      <a:pt x="1828785" y="6125"/>
                    </a:cubicBezTo>
                    <a:cubicBezTo>
                      <a:pt x="1155685" y="-39232"/>
                      <a:pt x="520685" y="173039"/>
                      <a:pt x="261242" y="452439"/>
                    </a:cubicBezTo>
                    <a:close/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1435455" y="3048648"/>
              <a:ext cx="6985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</a:rPr>
                <a:t>J</a:t>
              </a:r>
              <a:r>
                <a:rPr lang="en-US" baseline="-25000" dirty="0">
                  <a:solidFill>
                    <a:prstClr val="black"/>
                  </a:solidFill>
                  <a:latin typeface="Calibri"/>
                </a:rPr>
                <a:t>2</a:t>
              </a:r>
              <a:r>
                <a:rPr lang="en-US" dirty="0">
                  <a:solidFill>
                    <a:prstClr val="black"/>
                  </a:solidFill>
                  <a:latin typeface="Calibri"/>
                </a:rPr>
                <a:t>(x’’)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425434" y="3449374"/>
              <a:ext cx="3770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</a:rPr>
                <a:t>E</a:t>
              </a:r>
              <a:r>
                <a:rPr lang="en-US" baseline="-25000" dirty="0">
                  <a:solidFill>
                    <a:prstClr val="black"/>
                  </a:solidFill>
                  <a:latin typeface="Calibri"/>
                </a:rPr>
                <a:t>2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991998" y="1387460"/>
            <a:ext cx="3101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libri"/>
              </a:rPr>
              <a:t>Problem: Solve for E</a:t>
            </a:r>
            <a:r>
              <a:rPr lang="en-US" sz="2000" baseline="-25000" dirty="0">
                <a:solidFill>
                  <a:prstClr val="black"/>
                </a:solidFill>
                <a:latin typeface="Calibri"/>
              </a:rPr>
              <a:t>1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and E</a:t>
            </a:r>
            <a:r>
              <a:rPr lang="en-US" sz="2000" baseline="-25000" dirty="0">
                <a:solidFill>
                  <a:prstClr val="black"/>
                </a:solidFill>
                <a:latin typeface="Calibri"/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51126" y="1387460"/>
            <a:ext cx="2913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libri"/>
              </a:rPr>
              <a:t>Dual Problem: Solve for E</a:t>
            </a:r>
            <a:r>
              <a:rPr lang="en-US" sz="2000" baseline="-25000" dirty="0">
                <a:solidFill>
                  <a:prstClr val="black"/>
                </a:solidFill>
                <a:latin typeface="Calibri"/>
              </a:rPr>
              <a:t>3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460988" y="2102482"/>
            <a:ext cx="2759210" cy="1524000"/>
            <a:chOff x="5936988" y="1539331"/>
            <a:chExt cx="2759210" cy="1524000"/>
          </a:xfrm>
        </p:grpSpPr>
        <p:grpSp>
          <p:nvGrpSpPr>
            <p:cNvPr id="5" name="Group 4"/>
            <p:cNvGrpSpPr/>
            <p:nvPr/>
          </p:nvGrpSpPr>
          <p:grpSpPr>
            <a:xfrm>
              <a:off x="5936988" y="1539331"/>
              <a:ext cx="2759210" cy="1524000"/>
              <a:chOff x="5851390" y="2888598"/>
              <a:chExt cx="2759210" cy="1524000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5851390" y="2888598"/>
                <a:ext cx="2759210" cy="1524000"/>
                <a:chOff x="5851390" y="2888598"/>
                <a:chExt cx="2759210" cy="1524000"/>
              </a:xfrm>
            </p:grpSpPr>
            <p:cxnSp>
              <p:nvCxnSpPr>
                <p:cNvPr id="31" name="Straight Arrow Connector 30"/>
                <p:cNvCxnSpPr/>
                <p:nvPr/>
              </p:nvCxnSpPr>
              <p:spPr>
                <a:xfrm>
                  <a:off x="7521720" y="3707496"/>
                  <a:ext cx="412421" cy="187506"/>
                </a:xfrm>
                <a:prstGeom prst="straightConnector1">
                  <a:avLst/>
                </a:prstGeom>
                <a:ln w="25400">
                  <a:solidFill>
                    <a:srgbClr val="C00000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Oval 31"/>
                <p:cNvSpPr/>
                <p:nvPr/>
              </p:nvSpPr>
              <p:spPr>
                <a:xfrm>
                  <a:off x="6723465" y="3531072"/>
                  <a:ext cx="48638" cy="4863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34" name="Freeform 33"/>
                <p:cNvSpPr/>
                <p:nvPr/>
              </p:nvSpPr>
              <p:spPr>
                <a:xfrm>
                  <a:off x="5851390" y="2888598"/>
                  <a:ext cx="2759210" cy="1524000"/>
                </a:xfrm>
                <a:custGeom>
                  <a:avLst/>
                  <a:gdLst>
                    <a:gd name="connsiteX0" fmla="*/ 261242 w 4323673"/>
                    <a:gd name="connsiteY0" fmla="*/ 452439 h 2387323"/>
                    <a:gd name="connsiteX1" fmla="*/ 272128 w 4323673"/>
                    <a:gd name="connsiteY1" fmla="*/ 1682525 h 2387323"/>
                    <a:gd name="connsiteX2" fmla="*/ 2917356 w 4323673"/>
                    <a:gd name="connsiteY2" fmla="*/ 2357439 h 2387323"/>
                    <a:gd name="connsiteX3" fmla="*/ 4299842 w 4323673"/>
                    <a:gd name="connsiteY3" fmla="*/ 724582 h 2387323"/>
                    <a:gd name="connsiteX4" fmla="*/ 1828785 w 4323673"/>
                    <a:gd name="connsiteY4" fmla="*/ 6125 h 2387323"/>
                    <a:gd name="connsiteX5" fmla="*/ 261242 w 4323673"/>
                    <a:gd name="connsiteY5" fmla="*/ 452439 h 2387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23673" h="2387323">
                      <a:moveTo>
                        <a:pt x="261242" y="452439"/>
                      </a:moveTo>
                      <a:cubicBezTo>
                        <a:pt x="1799" y="731839"/>
                        <a:pt x="-170558" y="1365025"/>
                        <a:pt x="272128" y="1682525"/>
                      </a:cubicBezTo>
                      <a:cubicBezTo>
                        <a:pt x="714814" y="2000025"/>
                        <a:pt x="2246070" y="2517096"/>
                        <a:pt x="2917356" y="2357439"/>
                      </a:cubicBezTo>
                      <a:cubicBezTo>
                        <a:pt x="3588642" y="2197782"/>
                        <a:pt x="4481270" y="1116468"/>
                        <a:pt x="4299842" y="724582"/>
                      </a:cubicBezTo>
                      <a:cubicBezTo>
                        <a:pt x="4118414" y="332696"/>
                        <a:pt x="2501885" y="51482"/>
                        <a:pt x="1828785" y="6125"/>
                      </a:cubicBezTo>
                      <a:cubicBezTo>
                        <a:pt x="1155685" y="-39232"/>
                        <a:pt x="520685" y="173039"/>
                        <a:pt x="261242" y="452439"/>
                      </a:cubicBezTo>
                      <a:close/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5" name="Rectangle 34"/>
              <p:cNvSpPr/>
              <p:nvPr/>
            </p:nvSpPr>
            <p:spPr>
              <a:xfrm>
                <a:off x="7497190" y="3716653"/>
                <a:ext cx="338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J</a:t>
                </a:r>
                <a:r>
                  <a:rPr lang="en-US" baseline="-25000" dirty="0">
                    <a:solidFill>
                      <a:prstClr val="black"/>
                    </a:solidFill>
                    <a:latin typeface="Calibri"/>
                  </a:rPr>
                  <a:t>3</a:t>
                </a: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6100528" y="3327108"/>
                <a:ext cx="6729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E</a:t>
                </a:r>
                <a:r>
                  <a:rPr lang="en-US" baseline="-25000" dirty="0">
                    <a:solidFill>
                      <a:prstClr val="black"/>
                    </a:solidFill>
                    <a:latin typeface="Calibri"/>
                  </a:rPr>
                  <a:t>3</a:t>
                </a:r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(x’)</a:t>
                </a:r>
              </a:p>
            </p:txBody>
          </p:sp>
        </p:grpSp>
        <p:sp>
          <p:nvSpPr>
            <p:cNvPr id="42" name="Rectangle 41"/>
            <p:cNvSpPr/>
            <p:nvPr/>
          </p:nvSpPr>
          <p:spPr>
            <a:xfrm>
              <a:off x="6976647" y="1543191"/>
              <a:ext cx="7370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</a:rPr>
                <a:t>E</a:t>
              </a:r>
              <a:r>
                <a:rPr lang="en-US" baseline="-25000" dirty="0">
                  <a:solidFill>
                    <a:prstClr val="black"/>
                  </a:solidFill>
                  <a:latin typeface="Calibri"/>
                </a:rPr>
                <a:t>3</a:t>
              </a:r>
              <a:r>
                <a:rPr lang="en-US" dirty="0">
                  <a:solidFill>
                    <a:prstClr val="black"/>
                  </a:solidFill>
                  <a:latin typeface="Calibri"/>
                </a:rPr>
                <a:t>(x’’)</a:t>
              </a:r>
            </a:p>
          </p:txBody>
        </p:sp>
        <p:sp>
          <p:nvSpPr>
            <p:cNvPr id="43" name="Oval 42"/>
            <p:cNvSpPr/>
            <p:nvPr/>
          </p:nvSpPr>
          <p:spPr>
            <a:xfrm>
              <a:off x="7490618" y="1910917"/>
              <a:ext cx="48638" cy="486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7627482" y="4502760"/>
            <a:ext cx="25691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J</a:t>
            </a:r>
            <a:r>
              <a:rPr lang="en-US" sz="3200" baseline="-250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2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  <a:sym typeface="Wingdings"/>
              </a:rPr>
              <a:t> E</a:t>
            </a:r>
            <a:r>
              <a:rPr lang="en-US" sz="3200" baseline="-25000" dirty="0">
                <a:solidFill>
                  <a:prstClr val="white">
                    <a:lumMod val="50000"/>
                  </a:prstClr>
                </a:solidFill>
                <a:latin typeface="Calibri"/>
                <a:sym typeface="Wingdings"/>
              </a:rPr>
              <a:t>3 </a:t>
            </a:r>
            <a:r>
              <a:rPr lang="en-US" sz="3200" baseline="30000" dirty="0">
                <a:solidFill>
                  <a:prstClr val="white">
                    <a:lumMod val="50000"/>
                  </a:prstClr>
                </a:solidFill>
                <a:latin typeface="Calibri"/>
                <a:sym typeface="Wingdings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alibri"/>
                <a:sym typeface="Wingdings"/>
              </a:rPr>
              <a:t>=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  <a:sym typeface="Wingdings"/>
              </a:rPr>
              <a:t> 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J</a:t>
            </a:r>
            <a:r>
              <a:rPr lang="en-US" sz="3200" baseline="-250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3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  <a:latin typeface="Calibri"/>
                <a:sym typeface="Wingdings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Calibri"/>
                <a:sym typeface="Wingdings"/>
              </a:rPr>
              <a:t>E</a:t>
            </a:r>
            <a:r>
              <a:rPr lang="en-US" sz="3200" baseline="-25000" dirty="0">
                <a:solidFill>
                  <a:prstClr val="black"/>
                </a:solidFill>
                <a:latin typeface="Calibri"/>
                <a:sym typeface="Wingdings"/>
              </a:rPr>
              <a:t>2</a:t>
            </a:r>
            <a:endParaRPr lang="en-US" sz="32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24426" y="297490"/>
            <a:ext cx="32632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Reciprocity 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(Lorentz)</a:t>
            </a:r>
          </a:p>
        </p:txBody>
      </p:sp>
    </p:spTree>
    <p:extLst>
      <p:ext uri="{BB962C8B-B14F-4D97-AF65-F5344CB8AC3E}">
        <p14:creationId xmlns:p14="http://schemas.microsoft.com/office/powerpoint/2010/main" val="2915598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04999" y="312588"/>
            <a:ext cx="849745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600" dirty="0">
                <a:solidFill>
                  <a:srgbClr val="8064A2"/>
                </a:solidFill>
                <a:latin typeface="Calibri"/>
                <a:cs typeface="Times New Roman" pitchFamily="18" charset="0"/>
              </a:rPr>
              <a:t>Key Trick 2: </a:t>
            </a:r>
            <a:r>
              <a:rPr lang="en-US" sz="20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(Lorentz reciprocity)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3413449" y="3856276"/>
            <a:ext cx="1282010" cy="2273503"/>
            <a:chOff x="2904595" y="992593"/>
            <a:chExt cx="1282010" cy="2273503"/>
          </a:xfrm>
        </p:grpSpPr>
        <p:sp>
          <p:nvSpPr>
            <p:cNvPr id="73" name="Rectangle 72"/>
            <p:cNvSpPr/>
            <p:nvPr/>
          </p:nvSpPr>
          <p:spPr>
            <a:xfrm>
              <a:off x="3483037" y="2660999"/>
              <a:ext cx="117017" cy="22659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3281708" y="2255663"/>
              <a:ext cx="532522" cy="522279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520344" y="2956465"/>
              <a:ext cx="34434" cy="3443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76" name="Object 3"/>
            <p:cNvGraphicFramePr>
              <a:graphicFrameLocks noChangeAspect="1"/>
            </p:cNvGraphicFramePr>
            <p:nvPr/>
          </p:nvGraphicFramePr>
          <p:xfrm>
            <a:off x="3537561" y="2887597"/>
            <a:ext cx="189386" cy="252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65028" imgH="228501" progId="Equation.3">
                    <p:embed/>
                  </p:oleObj>
                </mc:Choice>
                <mc:Fallback>
                  <p:oleObj name="Equation" r:id="rId3" imgW="165028" imgH="228501" progId="Equation.3">
                    <p:embed/>
                    <p:pic>
                      <p:nvPicPr>
                        <p:cNvPr id="76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7561" y="2887597"/>
                          <a:ext cx="189386" cy="2525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7" name="Rectangle 76"/>
            <p:cNvSpPr/>
            <p:nvPr/>
          </p:nvSpPr>
          <p:spPr>
            <a:xfrm>
              <a:off x="2904595" y="992593"/>
              <a:ext cx="1282010" cy="227350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 rot="5400000">
              <a:off x="3244873" y="1385990"/>
              <a:ext cx="585377" cy="345864"/>
              <a:chOff x="1142999" y="1848837"/>
              <a:chExt cx="1295403" cy="765375"/>
            </a:xfrm>
          </p:grpSpPr>
          <p:cxnSp>
            <p:nvCxnSpPr>
              <p:cNvPr id="81" name="Straight Arrow Connector 80"/>
              <p:cNvCxnSpPr/>
              <p:nvPr/>
            </p:nvCxnSpPr>
            <p:spPr>
              <a:xfrm>
                <a:off x="1142999" y="1848837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>
                <a:off x="1143000" y="2103429"/>
                <a:ext cx="1295401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>
                <a:off x="1142999" y="2358021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/>
              <p:nvPr/>
            </p:nvCxnSpPr>
            <p:spPr>
              <a:xfrm>
                <a:off x="1142999" y="2612623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2" name="Title 1"/>
          <p:cNvSpPr txBox="1">
            <a:spLocks/>
          </p:cNvSpPr>
          <p:nvPr/>
        </p:nvSpPr>
        <p:spPr>
          <a:xfrm>
            <a:off x="4753184" y="4757445"/>
            <a:ext cx="685800" cy="457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prstClr val="black"/>
                </a:solidFill>
                <a:latin typeface="Calibri"/>
              </a:rPr>
              <a:t>+</a:t>
            </a:r>
            <a:endParaRPr lang="en-US" sz="4400" baseline="30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" name="Curved Right Arrow 135"/>
          <p:cNvSpPr/>
          <p:nvPr/>
        </p:nvSpPr>
        <p:spPr>
          <a:xfrm>
            <a:off x="2101273" y="2208999"/>
            <a:ext cx="1143000" cy="2819200"/>
          </a:xfrm>
          <a:prstGeom prst="curved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504D"/>
              </a:solidFill>
              <a:latin typeface="Calibri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6071523" y="2813808"/>
            <a:ext cx="117017" cy="2265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5870193" y="2408473"/>
            <a:ext cx="532522" cy="522279"/>
          </a:xfrm>
          <a:prstGeom prst="ellipse">
            <a:avLst/>
          </a:prstGeom>
          <a:solidFill>
            <a:srgbClr val="FE9E41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6108829" y="3109274"/>
            <a:ext cx="34434" cy="344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95" name="Object 3"/>
          <p:cNvGraphicFramePr>
            <a:graphicFrameLocks noChangeAspect="1"/>
          </p:cNvGraphicFramePr>
          <p:nvPr/>
        </p:nvGraphicFramePr>
        <p:xfrm>
          <a:off x="6126046" y="3040407"/>
          <a:ext cx="189386" cy="25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028" imgH="228501" progId="Equation.3">
                  <p:embed/>
                </p:oleObj>
              </mc:Choice>
              <mc:Fallback>
                <p:oleObj name="Equation" r:id="rId5" imgW="165028" imgH="228501" progId="Equation.3">
                  <p:embed/>
                  <p:pic>
                    <p:nvPicPr>
                      <p:cNvPr id="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6046" y="3040407"/>
                        <a:ext cx="189386" cy="2525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Rectangle 95"/>
          <p:cNvSpPr/>
          <p:nvPr/>
        </p:nvSpPr>
        <p:spPr>
          <a:xfrm>
            <a:off x="5493080" y="1145403"/>
            <a:ext cx="1282010" cy="227350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97" name="Object 3"/>
          <p:cNvGraphicFramePr>
            <a:graphicFrameLocks noChangeAspect="1"/>
          </p:cNvGraphicFramePr>
          <p:nvPr/>
        </p:nvGraphicFramePr>
        <p:xfrm>
          <a:off x="6273471" y="2203956"/>
          <a:ext cx="174321" cy="195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202" imgH="177569" progId="Equation.3">
                  <p:embed/>
                </p:oleObj>
              </mc:Choice>
              <mc:Fallback>
                <p:oleObj name="Equation" r:id="rId6" imgW="152202" imgH="177569" progId="Equation.3">
                  <p:embed/>
                  <p:pic>
                    <p:nvPicPr>
                      <p:cNvPr id="9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3471" y="2203956"/>
                        <a:ext cx="174321" cy="195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" name="Title 1"/>
          <p:cNvSpPr txBox="1">
            <a:spLocks/>
          </p:cNvSpPr>
          <p:nvPr/>
        </p:nvSpPr>
        <p:spPr>
          <a:xfrm>
            <a:off x="9596140" y="1821723"/>
            <a:ext cx="936233" cy="529461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6000" dirty="0">
                <a:solidFill>
                  <a:prstClr val="black"/>
                </a:solidFill>
                <a:latin typeface="Calibri"/>
              </a:rPr>
              <a:t>…</a:t>
            </a:r>
            <a:endParaRPr lang="en-US" sz="6000" baseline="30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3424994" y="1145403"/>
            <a:ext cx="1282010" cy="2273503"/>
            <a:chOff x="2904595" y="992593"/>
            <a:chExt cx="1282010" cy="2273503"/>
          </a:xfrm>
        </p:grpSpPr>
        <p:sp>
          <p:nvSpPr>
            <p:cNvPr id="100" name="Rectangle 99"/>
            <p:cNvSpPr/>
            <p:nvPr/>
          </p:nvSpPr>
          <p:spPr>
            <a:xfrm>
              <a:off x="3483037" y="2660999"/>
              <a:ext cx="117017" cy="22659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3281708" y="2255663"/>
              <a:ext cx="532522" cy="522279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3520344" y="2956465"/>
              <a:ext cx="34434" cy="3443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09" name="Object 3"/>
            <p:cNvGraphicFramePr>
              <a:graphicFrameLocks noChangeAspect="1"/>
            </p:cNvGraphicFramePr>
            <p:nvPr/>
          </p:nvGraphicFramePr>
          <p:xfrm>
            <a:off x="3537561" y="2887597"/>
            <a:ext cx="189386" cy="252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65028" imgH="228501" progId="Equation.3">
                    <p:embed/>
                  </p:oleObj>
                </mc:Choice>
                <mc:Fallback>
                  <p:oleObj name="Equation" r:id="rId8" imgW="165028" imgH="228501" progId="Equation.3">
                    <p:embed/>
                    <p:pic>
                      <p:nvPicPr>
                        <p:cNvPr id="109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7561" y="2887597"/>
                          <a:ext cx="189386" cy="2525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0" name="Rectangle 109"/>
            <p:cNvSpPr/>
            <p:nvPr/>
          </p:nvSpPr>
          <p:spPr>
            <a:xfrm>
              <a:off x="2904595" y="992593"/>
              <a:ext cx="1282010" cy="227350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11" name="Group 110"/>
            <p:cNvGrpSpPr/>
            <p:nvPr/>
          </p:nvGrpSpPr>
          <p:grpSpPr>
            <a:xfrm rot="5400000">
              <a:off x="3244873" y="1385990"/>
              <a:ext cx="585377" cy="345864"/>
              <a:chOff x="1142999" y="1848837"/>
              <a:chExt cx="1295403" cy="765375"/>
            </a:xfrm>
          </p:grpSpPr>
          <p:cxnSp>
            <p:nvCxnSpPr>
              <p:cNvPr id="112" name="Straight Arrow Connector 111"/>
              <p:cNvCxnSpPr/>
              <p:nvPr/>
            </p:nvCxnSpPr>
            <p:spPr>
              <a:xfrm>
                <a:off x="1142999" y="1848837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/>
              <p:cNvCxnSpPr/>
              <p:nvPr/>
            </p:nvCxnSpPr>
            <p:spPr>
              <a:xfrm>
                <a:off x="1143000" y="2103429"/>
                <a:ext cx="1295401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/>
              <p:cNvCxnSpPr/>
              <p:nvPr/>
            </p:nvCxnSpPr>
            <p:spPr>
              <a:xfrm>
                <a:off x="1142999" y="2358021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Arrow Connector 116"/>
              <p:cNvCxnSpPr/>
              <p:nvPr/>
            </p:nvCxnSpPr>
            <p:spPr>
              <a:xfrm>
                <a:off x="1142999" y="2612623"/>
                <a:ext cx="1295403" cy="158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9" name="Rectangle 118"/>
          <p:cNvSpPr/>
          <p:nvPr/>
        </p:nvSpPr>
        <p:spPr>
          <a:xfrm>
            <a:off x="8937063" y="2816240"/>
            <a:ext cx="117017" cy="2265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8735733" y="2410905"/>
            <a:ext cx="532522" cy="522279"/>
          </a:xfrm>
          <a:prstGeom prst="ellipse">
            <a:avLst/>
          </a:prstGeom>
          <a:solidFill>
            <a:srgbClr val="FE9E41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8974369" y="3111706"/>
            <a:ext cx="34434" cy="344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123" name="Object 3"/>
          <p:cNvGraphicFramePr>
            <a:graphicFrameLocks noChangeAspect="1"/>
          </p:cNvGraphicFramePr>
          <p:nvPr/>
        </p:nvGraphicFramePr>
        <p:xfrm>
          <a:off x="8991586" y="3042839"/>
          <a:ext cx="189386" cy="25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5028" imgH="228501" progId="Equation.3">
                  <p:embed/>
                </p:oleObj>
              </mc:Choice>
              <mc:Fallback>
                <p:oleObj name="Equation" r:id="rId9" imgW="165028" imgH="228501" progId="Equation.3">
                  <p:embed/>
                  <p:pic>
                    <p:nvPicPr>
                      <p:cNvPr id="1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1586" y="3042839"/>
                        <a:ext cx="189386" cy="2525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Rectangle 136"/>
          <p:cNvSpPr/>
          <p:nvPr/>
        </p:nvSpPr>
        <p:spPr>
          <a:xfrm>
            <a:off x="8358620" y="1147835"/>
            <a:ext cx="1282010" cy="227350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138" name="Object 3"/>
          <p:cNvGraphicFramePr>
            <a:graphicFrameLocks noChangeAspect="1"/>
          </p:cNvGraphicFramePr>
          <p:nvPr/>
        </p:nvGraphicFramePr>
        <p:xfrm>
          <a:off x="9266671" y="2327113"/>
          <a:ext cx="174321" cy="195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202" imgH="177569" progId="Equation.3">
                  <p:embed/>
                </p:oleObj>
              </mc:Choice>
              <mc:Fallback>
                <p:oleObj name="Equation" r:id="rId10" imgW="152202" imgH="177569" progId="Equation.3">
                  <p:embed/>
                  <p:pic>
                    <p:nvPicPr>
                      <p:cNvPr id="13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66671" y="2327113"/>
                        <a:ext cx="174321" cy="195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5" name="Straight Arrow Connector 144"/>
          <p:cNvCxnSpPr/>
          <p:nvPr/>
        </p:nvCxnSpPr>
        <p:spPr>
          <a:xfrm flipV="1">
            <a:off x="6125334" y="2327153"/>
            <a:ext cx="160772" cy="180641"/>
          </a:xfrm>
          <a:prstGeom prst="straightConnector1">
            <a:avLst/>
          </a:prstGeom>
          <a:ln w="19050" cmpd="sng">
            <a:solidFill>
              <a:srgbClr val="C00000"/>
            </a:solidFill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 flipV="1">
            <a:off x="9151904" y="2508358"/>
            <a:ext cx="223397" cy="132012"/>
          </a:xfrm>
          <a:prstGeom prst="straightConnector1">
            <a:avLst/>
          </a:prstGeom>
          <a:ln w="19050" cmpd="sng">
            <a:solidFill>
              <a:srgbClr val="C00000"/>
            </a:solidFill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itle 1"/>
          <p:cNvSpPr txBox="1">
            <a:spLocks/>
          </p:cNvSpPr>
          <p:nvPr/>
        </p:nvSpPr>
        <p:spPr>
          <a:xfrm>
            <a:off x="4753184" y="2046572"/>
            <a:ext cx="685800" cy="457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prstClr val="black"/>
                </a:solidFill>
                <a:latin typeface="Calibri"/>
              </a:rPr>
              <a:t>+</a:t>
            </a:r>
            <a:endParaRPr lang="en-US" sz="4400" baseline="30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7494388" y="2813567"/>
            <a:ext cx="117017" cy="22659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7293058" y="2408232"/>
            <a:ext cx="532522" cy="522279"/>
          </a:xfrm>
          <a:prstGeom prst="ellipse">
            <a:avLst/>
          </a:prstGeom>
          <a:solidFill>
            <a:srgbClr val="FE9E41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1" name="Oval 140"/>
          <p:cNvSpPr/>
          <p:nvPr/>
        </p:nvSpPr>
        <p:spPr>
          <a:xfrm>
            <a:off x="7531694" y="3109033"/>
            <a:ext cx="34434" cy="344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142" name="Object 3"/>
          <p:cNvGraphicFramePr>
            <a:graphicFrameLocks noChangeAspect="1"/>
          </p:cNvGraphicFramePr>
          <p:nvPr/>
        </p:nvGraphicFramePr>
        <p:xfrm>
          <a:off x="7548911" y="3040166"/>
          <a:ext cx="189386" cy="25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5028" imgH="228501" progId="Equation.3">
                  <p:embed/>
                </p:oleObj>
              </mc:Choice>
              <mc:Fallback>
                <p:oleObj name="Equation" r:id="rId11" imgW="165028" imgH="228501" progId="Equation.3">
                  <p:embed/>
                  <p:pic>
                    <p:nvPicPr>
                      <p:cNvPr id="14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8911" y="3040166"/>
                        <a:ext cx="189386" cy="2525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" name="Rectangle 142"/>
          <p:cNvSpPr/>
          <p:nvPr/>
        </p:nvSpPr>
        <p:spPr>
          <a:xfrm>
            <a:off x="6927490" y="1145162"/>
            <a:ext cx="1282010" cy="227350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46" name="Straight Arrow Connector 145"/>
          <p:cNvCxnSpPr/>
          <p:nvPr/>
        </p:nvCxnSpPr>
        <p:spPr>
          <a:xfrm flipH="1" flipV="1">
            <a:off x="7692887" y="2340416"/>
            <a:ext cx="51811" cy="234826"/>
          </a:xfrm>
          <a:prstGeom prst="straightConnector1">
            <a:avLst/>
          </a:prstGeom>
          <a:ln w="19050" cmpd="sng">
            <a:solidFill>
              <a:srgbClr val="C00000"/>
            </a:solidFill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0" name="Object 3"/>
          <p:cNvGraphicFramePr>
            <a:graphicFrameLocks noChangeAspect="1"/>
          </p:cNvGraphicFramePr>
          <p:nvPr/>
        </p:nvGraphicFramePr>
        <p:xfrm>
          <a:off x="7747903" y="2273716"/>
          <a:ext cx="174321" cy="195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2202" imgH="177569" progId="Equation.3">
                  <p:embed/>
                </p:oleObj>
              </mc:Choice>
              <mc:Fallback>
                <p:oleObj name="Equation" r:id="rId12" imgW="152202" imgH="177569" progId="Equation.3">
                  <p:embed/>
                  <p:pic>
                    <p:nvPicPr>
                      <p:cNvPr id="15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7903" y="2273716"/>
                        <a:ext cx="174321" cy="195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5496577" y="3856276"/>
            <a:ext cx="1282010" cy="2273503"/>
            <a:chOff x="3972577" y="3856275"/>
            <a:chExt cx="1282010" cy="2273503"/>
          </a:xfrm>
        </p:grpSpPr>
        <p:sp>
          <p:nvSpPr>
            <p:cNvPr id="175" name="Rectangle 174"/>
            <p:cNvSpPr/>
            <p:nvPr/>
          </p:nvSpPr>
          <p:spPr>
            <a:xfrm>
              <a:off x="4551019" y="5513136"/>
              <a:ext cx="117017" cy="22659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6" name="Oval 175"/>
            <p:cNvSpPr/>
            <p:nvPr/>
          </p:nvSpPr>
          <p:spPr>
            <a:xfrm>
              <a:off x="4349690" y="5107800"/>
              <a:ext cx="532522" cy="522279"/>
            </a:xfrm>
            <a:prstGeom prst="ellipse">
              <a:avLst/>
            </a:prstGeom>
            <a:solidFill>
              <a:srgbClr val="FE9E41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54" name="Object 3"/>
            <p:cNvGraphicFramePr>
              <a:graphicFrameLocks noChangeAspect="1"/>
            </p:cNvGraphicFramePr>
            <p:nvPr/>
          </p:nvGraphicFramePr>
          <p:xfrm>
            <a:off x="4590602" y="5823183"/>
            <a:ext cx="206947" cy="2759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65028" imgH="228501" progId="Equation.3">
                    <p:embed/>
                  </p:oleObj>
                </mc:Choice>
                <mc:Fallback>
                  <p:oleObj name="Equation" r:id="rId13" imgW="165028" imgH="228501" progId="Equation.3">
                    <p:embed/>
                    <p:pic>
                      <p:nvPicPr>
                        <p:cNvPr id="15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90602" y="5823183"/>
                          <a:ext cx="206947" cy="2759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9" name="Rectangle 178"/>
            <p:cNvSpPr/>
            <p:nvPr/>
          </p:nvSpPr>
          <p:spPr>
            <a:xfrm>
              <a:off x="3972577" y="3856275"/>
              <a:ext cx="1282010" cy="227350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3" name="Oval 152"/>
            <p:cNvSpPr/>
            <p:nvPr/>
          </p:nvSpPr>
          <p:spPr>
            <a:xfrm>
              <a:off x="4707536" y="5113107"/>
              <a:ext cx="37627" cy="3762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56" name="Object 3"/>
            <p:cNvGraphicFramePr>
              <a:graphicFrameLocks noChangeAspect="1"/>
            </p:cNvGraphicFramePr>
            <p:nvPr/>
          </p:nvGraphicFramePr>
          <p:xfrm>
            <a:off x="4739559" y="4894432"/>
            <a:ext cx="190486" cy="214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52202" imgH="177569" progId="Equation.3">
                    <p:embed/>
                  </p:oleObj>
                </mc:Choice>
                <mc:Fallback>
                  <p:oleObj name="Equation" r:id="rId14" imgW="152202" imgH="177569" progId="Equation.3">
                    <p:embed/>
                    <p:pic>
                      <p:nvPicPr>
                        <p:cNvPr id="156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9559" y="4894432"/>
                          <a:ext cx="190486" cy="2140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8" name="Oval 157"/>
            <p:cNvSpPr/>
            <p:nvPr/>
          </p:nvSpPr>
          <p:spPr>
            <a:xfrm>
              <a:off x="4826307" y="5204121"/>
              <a:ext cx="37627" cy="3762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59" name="Object 3"/>
            <p:cNvGraphicFramePr>
              <a:graphicFrameLocks noChangeAspect="1"/>
            </p:cNvGraphicFramePr>
            <p:nvPr/>
          </p:nvGraphicFramePr>
          <p:xfrm>
            <a:off x="4886427" y="5020535"/>
            <a:ext cx="190486" cy="214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52202" imgH="177569" progId="Equation.3">
                    <p:embed/>
                  </p:oleObj>
                </mc:Choice>
                <mc:Fallback>
                  <p:oleObj name="Equation" r:id="rId15" imgW="152202" imgH="177569" progId="Equation.3">
                    <p:embed/>
                    <p:pic>
                      <p:nvPicPr>
                        <p:cNvPr id="159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6427" y="5020535"/>
                          <a:ext cx="190486" cy="2140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0" name="Oval 159"/>
            <p:cNvSpPr/>
            <p:nvPr/>
          </p:nvSpPr>
          <p:spPr>
            <a:xfrm>
              <a:off x="4576771" y="5085172"/>
              <a:ext cx="37627" cy="3762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61" name="Object 3"/>
            <p:cNvGraphicFramePr>
              <a:graphicFrameLocks noChangeAspect="1"/>
            </p:cNvGraphicFramePr>
            <p:nvPr/>
          </p:nvGraphicFramePr>
          <p:xfrm>
            <a:off x="4519155" y="4854601"/>
            <a:ext cx="190486" cy="214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52202" imgH="177569" progId="Equation.3">
                    <p:embed/>
                  </p:oleObj>
                </mc:Choice>
                <mc:Fallback>
                  <p:oleObj name="Equation" r:id="rId16" imgW="152202" imgH="177569" progId="Equation.3">
                    <p:embed/>
                    <p:pic>
                      <p:nvPicPr>
                        <p:cNvPr id="16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9155" y="4854601"/>
                          <a:ext cx="190486" cy="2140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2" name="Oval 161"/>
            <p:cNvSpPr/>
            <p:nvPr/>
          </p:nvSpPr>
          <p:spPr>
            <a:xfrm>
              <a:off x="4452422" y="5119564"/>
              <a:ext cx="37627" cy="3762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63" name="Object 3"/>
            <p:cNvGraphicFramePr>
              <a:graphicFrameLocks noChangeAspect="1"/>
            </p:cNvGraphicFramePr>
            <p:nvPr/>
          </p:nvGraphicFramePr>
          <p:xfrm>
            <a:off x="4322950" y="4880081"/>
            <a:ext cx="190486" cy="214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52202" imgH="177569" progId="Equation.3">
                    <p:embed/>
                  </p:oleObj>
                </mc:Choice>
                <mc:Fallback>
                  <p:oleObj name="Equation" r:id="rId17" imgW="152202" imgH="177569" progId="Equation.3">
                    <p:embed/>
                    <p:pic>
                      <p:nvPicPr>
                        <p:cNvPr id="16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2950" y="4880081"/>
                          <a:ext cx="190486" cy="2140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" name="Oval 163"/>
            <p:cNvSpPr/>
            <p:nvPr/>
          </p:nvSpPr>
          <p:spPr>
            <a:xfrm>
              <a:off x="4356799" y="5211130"/>
              <a:ext cx="37627" cy="3762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65" name="Object 3"/>
            <p:cNvGraphicFramePr>
              <a:graphicFrameLocks noChangeAspect="1"/>
            </p:cNvGraphicFramePr>
            <p:nvPr/>
          </p:nvGraphicFramePr>
          <p:xfrm>
            <a:off x="4166755" y="5033798"/>
            <a:ext cx="190486" cy="214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52202" imgH="177569" progId="Equation.3">
                    <p:embed/>
                  </p:oleObj>
                </mc:Choice>
                <mc:Fallback>
                  <p:oleObj name="Equation" r:id="rId18" imgW="152202" imgH="177569" progId="Equation.3">
                    <p:embed/>
                    <p:pic>
                      <p:nvPicPr>
                        <p:cNvPr id="165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66755" y="5033798"/>
                          <a:ext cx="190486" cy="2140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6" name="Oval 165"/>
            <p:cNvSpPr/>
            <p:nvPr/>
          </p:nvSpPr>
          <p:spPr>
            <a:xfrm>
              <a:off x="4315929" y="5356281"/>
              <a:ext cx="37627" cy="3762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67" name="Object 3"/>
            <p:cNvGraphicFramePr>
              <a:graphicFrameLocks noChangeAspect="1"/>
            </p:cNvGraphicFramePr>
            <p:nvPr/>
          </p:nvGraphicFramePr>
          <p:xfrm>
            <a:off x="4117802" y="5236814"/>
            <a:ext cx="190486" cy="214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52202" imgH="177569" progId="Equation.3">
                    <p:embed/>
                  </p:oleObj>
                </mc:Choice>
                <mc:Fallback>
                  <p:oleObj name="Equation" r:id="rId19" imgW="152202" imgH="177569" progId="Equation.3">
                    <p:embed/>
                    <p:pic>
                      <p:nvPicPr>
                        <p:cNvPr id="167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7802" y="5236814"/>
                          <a:ext cx="190486" cy="2140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8" name="Oval 167"/>
            <p:cNvSpPr/>
            <p:nvPr/>
          </p:nvSpPr>
          <p:spPr>
            <a:xfrm>
              <a:off x="4360390" y="5508919"/>
              <a:ext cx="37627" cy="3762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69" name="Object 3"/>
            <p:cNvGraphicFramePr>
              <a:graphicFrameLocks noChangeAspect="1"/>
            </p:cNvGraphicFramePr>
            <p:nvPr/>
          </p:nvGraphicFramePr>
          <p:xfrm>
            <a:off x="4156003" y="5415339"/>
            <a:ext cx="190486" cy="214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52202" imgH="177569" progId="Equation.3">
                    <p:embed/>
                  </p:oleObj>
                </mc:Choice>
                <mc:Fallback>
                  <p:oleObj name="Equation" r:id="rId20" imgW="152202" imgH="177569" progId="Equation.3">
                    <p:embed/>
                    <p:pic>
                      <p:nvPicPr>
                        <p:cNvPr id="169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6003" y="5415339"/>
                          <a:ext cx="190486" cy="2140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0" name="Oval 169"/>
            <p:cNvSpPr/>
            <p:nvPr/>
          </p:nvSpPr>
          <p:spPr>
            <a:xfrm>
              <a:off x="4881100" y="5355864"/>
              <a:ext cx="37627" cy="3762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71" name="Object 3"/>
            <p:cNvGraphicFramePr>
              <a:graphicFrameLocks noChangeAspect="1"/>
            </p:cNvGraphicFramePr>
            <p:nvPr/>
          </p:nvGraphicFramePr>
          <p:xfrm>
            <a:off x="4945845" y="5242832"/>
            <a:ext cx="190486" cy="214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52202" imgH="177569" progId="Equation.3">
                    <p:embed/>
                  </p:oleObj>
                </mc:Choice>
                <mc:Fallback>
                  <p:oleObj name="Equation" r:id="rId21" imgW="152202" imgH="177569" progId="Equation.3">
                    <p:embed/>
                    <p:pic>
                      <p:nvPicPr>
                        <p:cNvPr id="17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45845" y="5242832"/>
                          <a:ext cx="190486" cy="2140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2" name="Oval 171"/>
            <p:cNvSpPr/>
            <p:nvPr/>
          </p:nvSpPr>
          <p:spPr>
            <a:xfrm>
              <a:off x="4831669" y="5509615"/>
              <a:ext cx="37627" cy="3762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173" name="Object 3"/>
            <p:cNvGraphicFramePr>
              <a:graphicFrameLocks noChangeAspect="1"/>
            </p:cNvGraphicFramePr>
            <p:nvPr/>
          </p:nvGraphicFramePr>
          <p:xfrm>
            <a:off x="4900701" y="5422470"/>
            <a:ext cx="190486" cy="214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52202" imgH="177569" progId="Equation.3">
                    <p:embed/>
                  </p:oleObj>
                </mc:Choice>
                <mc:Fallback>
                  <p:oleObj name="Equation" r:id="rId22" imgW="152202" imgH="177569" progId="Equation.3">
                    <p:embed/>
                    <p:pic>
                      <p:nvPicPr>
                        <p:cNvPr id="17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00701" y="5422470"/>
                          <a:ext cx="190486" cy="2140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85" name="Straight Arrow Connector 184"/>
            <p:cNvCxnSpPr/>
            <p:nvPr/>
          </p:nvCxnSpPr>
          <p:spPr>
            <a:xfrm flipV="1">
              <a:off x="4610264" y="5704081"/>
              <a:ext cx="0" cy="228600"/>
            </a:xfrm>
            <a:prstGeom prst="straightConnector1">
              <a:avLst/>
            </a:prstGeom>
            <a:ln w="19050" cmpd="sng">
              <a:solidFill>
                <a:srgbClr val="C00000"/>
              </a:solidFill>
              <a:headEnd type="arrow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805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10621</TotalTime>
  <Words>1146</Words>
  <Application>Microsoft Office PowerPoint</Application>
  <PresentationFormat>와이드스크린</PresentationFormat>
  <Paragraphs>366</Paragraphs>
  <Slides>35</Slides>
  <Notes>27</Notes>
  <HiddenSlides>0</HiddenSlides>
  <MMClips>0</MMClips>
  <ScaleCrop>false</ScaleCrop>
  <HeadingPairs>
    <vt:vector size="8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4" baseType="lpstr">
      <vt:lpstr>AdvOT2e364b11</vt:lpstr>
      <vt:lpstr>맑은 고딕</vt:lpstr>
      <vt:lpstr>Arial</vt:lpstr>
      <vt:lpstr>Calibri</vt:lpstr>
      <vt:lpstr>Cambria Math</vt:lpstr>
      <vt:lpstr>Times New Roman</vt:lpstr>
      <vt:lpstr>Wingdings</vt:lpstr>
      <vt:lpstr>Office 테마</vt:lpstr>
      <vt:lpstr>Equation</vt:lpstr>
      <vt:lpstr>Adjoint Inverse Designed Metasurfaces with Visible Multiwavelength Steering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Holographic Caustic Optical Element </dc:title>
  <dc:creator>guitaroo0531@gmail.com</dc:creator>
  <cp:lastModifiedBy>guitaroo0531@gmail.com</cp:lastModifiedBy>
  <cp:revision>216</cp:revision>
  <dcterms:created xsi:type="dcterms:W3CDTF">2021-02-07T08:16:15Z</dcterms:created>
  <dcterms:modified xsi:type="dcterms:W3CDTF">2021-07-16T11:46:17Z</dcterms:modified>
</cp:coreProperties>
</file>