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83" r:id="rId3"/>
    <p:sldId id="336" r:id="rId4"/>
    <p:sldId id="324" r:id="rId5"/>
    <p:sldId id="341" r:id="rId6"/>
    <p:sldId id="325" r:id="rId7"/>
    <p:sldId id="326" r:id="rId8"/>
    <p:sldId id="327" r:id="rId9"/>
    <p:sldId id="342" r:id="rId10"/>
    <p:sldId id="339" r:id="rId11"/>
    <p:sldId id="329" r:id="rId12"/>
    <p:sldId id="331" r:id="rId13"/>
    <p:sldId id="332" r:id="rId14"/>
    <p:sldId id="334" r:id="rId15"/>
    <p:sldId id="335" r:id="rId16"/>
    <p:sldId id="295" r:id="rId17"/>
    <p:sldId id="300" r:id="rId18"/>
    <p:sldId id="330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8B0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6" autoAdjust="0"/>
    <p:restoredTop sz="83740" autoAdjust="0"/>
  </p:normalViewPr>
  <p:slideViewPr>
    <p:cSldViewPr>
      <p:cViewPr>
        <p:scale>
          <a:sx n="100" d="100"/>
          <a:sy n="100" d="100"/>
        </p:scale>
        <p:origin x="2250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0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17" Type="http://schemas.openxmlformats.org/officeDocument/2006/relationships/image" Target="../media/image24.wmf"/><Relationship Id="rId2" Type="http://schemas.openxmlformats.org/officeDocument/2006/relationships/image" Target="../media/image9.wmf"/><Relationship Id="rId16" Type="http://schemas.openxmlformats.org/officeDocument/2006/relationships/image" Target="../media/image23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5" Type="http://schemas.openxmlformats.org/officeDocument/2006/relationships/image" Target="../media/image2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Relationship Id="rId14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image" Target="../media/image43.wmf"/><Relationship Id="rId18" Type="http://schemas.openxmlformats.org/officeDocument/2006/relationships/image" Target="../media/image48.wmf"/><Relationship Id="rId3" Type="http://schemas.openxmlformats.org/officeDocument/2006/relationships/image" Target="../media/image33.wmf"/><Relationship Id="rId21" Type="http://schemas.openxmlformats.org/officeDocument/2006/relationships/image" Target="../media/image51.wmf"/><Relationship Id="rId7" Type="http://schemas.openxmlformats.org/officeDocument/2006/relationships/image" Target="../media/image37.wmf"/><Relationship Id="rId12" Type="http://schemas.openxmlformats.org/officeDocument/2006/relationships/image" Target="../media/image42.wmf"/><Relationship Id="rId17" Type="http://schemas.openxmlformats.org/officeDocument/2006/relationships/image" Target="../media/image47.wmf"/><Relationship Id="rId2" Type="http://schemas.openxmlformats.org/officeDocument/2006/relationships/image" Target="../media/image32.wmf"/><Relationship Id="rId16" Type="http://schemas.openxmlformats.org/officeDocument/2006/relationships/image" Target="../media/image46.wmf"/><Relationship Id="rId20" Type="http://schemas.openxmlformats.org/officeDocument/2006/relationships/image" Target="../media/image50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11" Type="http://schemas.openxmlformats.org/officeDocument/2006/relationships/image" Target="../media/image41.wmf"/><Relationship Id="rId5" Type="http://schemas.openxmlformats.org/officeDocument/2006/relationships/image" Target="../media/image35.wmf"/><Relationship Id="rId15" Type="http://schemas.openxmlformats.org/officeDocument/2006/relationships/image" Target="../media/image45.wmf"/><Relationship Id="rId23" Type="http://schemas.openxmlformats.org/officeDocument/2006/relationships/image" Target="../media/image53.wmf"/><Relationship Id="rId10" Type="http://schemas.openxmlformats.org/officeDocument/2006/relationships/image" Target="../media/image40.wmf"/><Relationship Id="rId19" Type="http://schemas.openxmlformats.org/officeDocument/2006/relationships/image" Target="../media/image49.wmf"/><Relationship Id="rId4" Type="http://schemas.openxmlformats.org/officeDocument/2006/relationships/image" Target="../media/image34.wmf"/><Relationship Id="rId9" Type="http://schemas.openxmlformats.org/officeDocument/2006/relationships/image" Target="../media/image39.wmf"/><Relationship Id="rId14" Type="http://schemas.openxmlformats.org/officeDocument/2006/relationships/image" Target="../media/image44.wmf"/><Relationship Id="rId22" Type="http://schemas.openxmlformats.org/officeDocument/2006/relationships/image" Target="../media/image5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image" Target="../media/image91.wmf"/><Relationship Id="rId3" Type="http://schemas.openxmlformats.org/officeDocument/2006/relationships/image" Target="../media/image14.wmf"/><Relationship Id="rId7" Type="http://schemas.openxmlformats.org/officeDocument/2006/relationships/image" Target="../media/image85.wmf"/><Relationship Id="rId12" Type="http://schemas.openxmlformats.org/officeDocument/2006/relationships/image" Target="../media/image90.wmf"/><Relationship Id="rId17" Type="http://schemas.openxmlformats.org/officeDocument/2006/relationships/image" Target="../media/image95.wmf"/><Relationship Id="rId2" Type="http://schemas.openxmlformats.org/officeDocument/2006/relationships/image" Target="../media/image13.wmf"/><Relationship Id="rId16" Type="http://schemas.openxmlformats.org/officeDocument/2006/relationships/image" Target="../media/image94.wmf"/><Relationship Id="rId1" Type="http://schemas.openxmlformats.org/officeDocument/2006/relationships/image" Target="../media/image12.wmf"/><Relationship Id="rId6" Type="http://schemas.openxmlformats.org/officeDocument/2006/relationships/image" Target="../media/image84.wmf"/><Relationship Id="rId11" Type="http://schemas.openxmlformats.org/officeDocument/2006/relationships/image" Target="../media/image89.wmf"/><Relationship Id="rId5" Type="http://schemas.openxmlformats.org/officeDocument/2006/relationships/image" Target="../media/image24.wmf"/><Relationship Id="rId15" Type="http://schemas.openxmlformats.org/officeDocument/2006/relationships/image" Target="../media/image93.wmf"/><Relationship Id="rId10" Type="http://schemas.openxmlformats.org/officeDocument/2006/relationships/image" Target="../media/image88.wmf"/><Relationship Id="rId4" Type="http://schemas.openxmlformats.org/officeDocument/2006/relationships/image" Target="../media/image15.wmf"/><Relationship Id="rId9" Type="http://schemas.openxmlformats.org/officeDocument/2006/relationships/image" Target="../media/image87.wmf"/><Relationship Id="rId14" Type="http://schemas.openxmlformats.org/officeDocument/2006/relationships/image" Target="../media/image9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4" Type="http://schemas.openxmlformats.org/officeDocument/2006/relationships/image" Target="../media/image10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wmf"/><Relationship Id="rId13" Type="http://schemas.openxmlformats.org/officeDocument/2006/relationships/image" Target="../media/image136.wmf"/><Relationship Id="rId3" Type="http://schemas.openxmlformats.org/officeDocument/2006/relationships/image" Target="../media/image126.wmf"/><Relationship Id="rId7" Type="http://schemas.openxmlformats.org/officeDocument/2006/relationships/image" Target="../media/image130.wmf"/><Relationship Id="rId12" Type="http://schemas.openxmlformats.org/officeDocument/2006/relationships/image" Target="../media/image135.wmf"/><Relationship Id="rId2" Type="http://schemas.openxmlformats.org/officeDocument/2006/relationships/image" Target="../media/image125.wmf"/><Relationship Id="rId1" Type="http://schemas.openxmlformats.org/officeDocument/2006/relationships/image" Target="../media/image124.wmf"/><Relationship Id="rId6" Type="http://schemas.openxmlformats.org/officeDocument/2006/relationships/image" Target="../media/image129.wmf"/><Relationship Id="rId11" Type="http://schemas.openxmlformats.org/officeDocument/2006/relationships/image" Target="../media/image134.wmf"/><Relationship Id="rId5" Type="http://schemas.openxmlformats.org/officeDocument/2006/relationships/image" Target="../media/image128.wmf"/><Relationship Id="rId15" Type="http://schemas.openxmlformats.org/officeDocument/2006/relationships/image" Target="../media/image138.wmf"/><Relationship Id="rId10" Type="http://schemas.openxmlformats.org/officeDocument/2006/relationships/image" Target="../media/image133.wmf"/><Relationship Id="rId4" Type="http://schemas.openxmlformats.org/officeDocument/2006/relationships/image" Target="../media/image127.wmf"/><Relationship Id="rId9" Type="http://schemas.openxmlformats.org/officeDocument/2006/relationships/image" Target="../media/image132.wmf"/><Relationship Id="rId14" Type="http://schemas.openxmlformats.org/officeDocument/2006/relationships/image" Target="../media/image137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wmf"/><Relationship Id="rId3" Type="http://schemas.openxmlformats.org/officeDocument/2006/relationships/image" Target="../media/image160.wmf"/><Relationship Id="rId7" Type="http://schemas.openxmlformats.org/officeDocument/2006/relationships/image" Target="../media/image164.wmf"/><Relationship Id="rId2" Type="http://schemas.openxmlformats.org/officeDocument/2006/relationships/image" Target="../media/image159.wmf"/><Relationship Id="rId1" Type="http://schemas.openxmlformats.org/officeDocument/2006/relationships/image" Target="../media/image158.wmf"/><Relationship Id="rId6" Type="http://schemas.openxmlformats.org/officeDocument/2006/relationships/image" Target="../media/image163.wmf"/><Relationship Id="rId5" Type="http://schemas.openxmlformats.org/officeDocument/2006/relationships/image" Target="../media/image162.wmf"/><Relationship Id="rId10" Type="http://schemas.openxmlformats.org/officeDocument/2006/relationships/image" Target="../media/image167.wmf"/><Relationship Id="rId4" Type="http://schemas.openxmlformats.org/officeDocument/2006/relationships/image" Target="../media/image161.wmf"/><Relationship Id="rId9" Type="http://schemas.openxmlformats.org/officeDocument/2006/relationships/image" Target="../media/image1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6B2FE-94F2-4F0D-B647-A08D69CCC5DD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C7811-B6EC-475C-9AA6-D27E8F155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977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안녕하십니까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고려대학교 집적 광자 소자 및 시스템 연구실에 박성재 입니다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다중 </a:t>
            </a:r>
            <a:r>
              <a:rPr lang="ko-KR" altLang="en-US" baseline="0" dirty="0" err="1" smtClean="0"/>
              <a:t>슬랩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도파관</a:t>
            </a:r>
            <a:r>
              <a:rPr lang="ko-KR" altLang="en-US" baseline="0" dirty="0" smtClean="0"/>
              <a:t> 내부 전반사의 결합모드이론 해석에 대한 발표를 시작하겠습니다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675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발표순서는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Intoroduction</a:t>
            </a:r>
            <a:r>
              <a:rPr lang="en-US" altLang="ko-KR" dirty="0" smtClean="0"/>
              <a:t>, single slab waveguide analysis,..,..,,.,.,.,.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00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디스플레이 산업이 발전함에 따라 복잡한 구조를 가지는 디스플레이 내부에서 발생하는 광학 현상에 대한 전자장해석이 많이 요구되고있습니다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위의 연구결과는 </a:t>
            </a:r>
            <a:r>
              <a:rPr lang="en-US" altLang="ko-KR" dirty="0" smtClean="0"/>
              <a:t>multi slab waveguide</a:t>
            </a:r>
            <a:r>
              <a:rPr lang="ko-KR" altLang="en-US" baseline="0" dirty="0" smtClean="0"/>
              <a:t> 구조에서 각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거리에 따른 광학적 상호작용에 대한 연구 결과입니다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연구 결과에서 나타내는 각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가장 </a:t>
            </a:r>
            <a:r>
              <a:rPr lang="ko-KR" altLang="en-US" baseline="0" dirty="0" err="1" smtClean="0"/>
              <a:t>짧은거리는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0.2um</a:t>
            </a:r>
            <a:r>
              <a:rPr lang="ko-KR" altLang="en-US" baseline="0" dirty="0" smtClean="0"/>
              <a:t>이고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이보다 더 가까운 거리에 대한 연구결과는 </a:t>
            </a:r>
            <a:r>
              <a:rPr lang="ko-KR" altLang="en-US" baseline="0" dirty="0" err="1" smtClean="0"/>
              <a:t>발표된바가</a:t>
            </a:r>
            <a:r>
              <a:rPr lang="ko-KR" altLang="en-US" baseline="0" dirty="0" smtClean="0"/>
              <a:t> 없습니다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dirty="0" smtClean="0"/>
              <a:t>본 연구에서는 </a:t>
            </a:r>
            <a:r>
              <a:rPr lang="en-US" altLang="ko-KR" dirty="0" smtClean="0"/>
              <a:t>multi</a:t>
            </a:r>
            <a:r>
              <a:rPr lang="en-US" altLang="ko-KR" baseline="0" dirty="0" smtClean="0"/>
              <a:t> slab waveguide </a:t>
            </a:r>
            <a:r>
              <a:rPr lang="ko-KR" altLang="en-US" baseline="0" dirty="0" smtClean="0"/>
              <a:t>구조에서 각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거리가 </a:t>
            </a:r>
            <a:r>
              <a:rPr lang="en-US" altLang="ko-KR" baseline="0" dirty="0" smtClean="0"/>
              <a:t>0</a:t>
            </a:r>
            <a:r>
              <a:rPr lang="ko-KR" altLang="en-US" baseline="0" dirty="0" smtClean="0"/>
              <a:t>에 가까운 모델에 대한 결합모드이론을 해석함으로써 기존 결합모드이론의 </a:t>
            </a:r>
            <a:r>
              <a:rPr lang="ko-KR" altLang="en-US" baseline="0" dirty="0" err="1" smtClean="0"/>
              <a:t>필드표현의</a:t>
            </a:r>
            <a:r>
              <a:rPr lang="ko-KR" altLang="en-US" baseline="0" dirty="0" smtClean="0"/>
              <a:t> 본질과 실제 적용 관점에 대하여 연구합니다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이는 전자장 해석과 관련하여 여러 이슈들을 풀어내는데 많은 도움이 될 것으로 예상됩니다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아래 그림을 보시면 </a:t>
            </a:r>
            <a:r>
              <a:rPr lang="en-US" altLang="ko-KR" baseline="0" dirty="0" smtClean="0"/>
              <a:t>double slab </a:t>
            </a:r>
            <a:r>
              <a:rPr lang="ko-KR" altLang="en-US" baseline="0" dirty="0" smtClean="0"/>
              <a:t>구조에 대하여 두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거리가 </a:t>
            </a:r>
            <a:r>
              <a:rPr lang="en-US" altLang="ko-KR" baseline="0" dirty="0" smtClean="0"/>
              <a:t>0</a:t>
            </a:r>
            <a:r>
              <a:rPr lang="ko-KR" altLang="en-US" baseline="0" dirty="0" smtClean="0"/>
              <a:t>이라면 </a:t>
            </a:r>
            <a:r>
              <a:rPr lang="en-US" altLang="ko-KR" baseline="0" dirty="0" smtClean="0"/>
              <a:t>single slab </a:t>
            </a:r>
            <a:r>
              <a:rPr lang="ko-KR" altLang="en-US" baseline="0" dirty="0" smtClean="0"/>
              <a:t>구조의 내부 전반사 광 분포 필드가 거의 유사하게 </a:t>
            </a:r>
            <a:r>
              <a:rPr lang="ko-KR" altLang="en-US" baseline="0" dirty="0" err="1" smtClean="0"/>
              <a:t>나와야함을</a:t>
            </a:r>
            <a:r>
              <a:rPr lang="ko-KR" altLang="en-US" baseline="0" dirty="0" smtClean="0"/>
              <a:t> 예상할 수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또한 각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거리가 멀어질수록 경계에서 반사되는 현상을 예상할 수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971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기본적인 </a:t>
            </a:r>
            <a:r>
              <a:rPr lang="en-US" altLang="ko-KR" dirty="0" smtClean="0"/>
              <a:t>Single</a:t>
            </a:r>
            <a:r>
              <a:rPr lang="en-US" altLang="ko-KR" baseline="0" dirty="0" smtClean="0"/>
              <a:t> slab waveguide</a:t>
            </a:r>
            <a:r>
              <a:rPr lang="ko-KR" altLang="en-US" baseline="0" dirty="0" smtClean="0"/>
              <a:t>의 구조는 위의 그림과 같습니다</a:t>
            </a:r>
            <a:r>
              <a:rPr lang="en-US" altLang="ko-KR" baseline="0" dirty="0" smtClean="0"/>
              <a:t>. Waveguide</a:t>
            </a:r>
            <a:r>
              <a:rPr lang="ko-KR" altLang="en-US" baseline="0" dirty="0" smtClean="0"/>
              <a:t>의 두께는 </a:t>
            </a:r>
            <a:r>
              <a:rPr lang="en-US" altLang="ko-KR" baseline="0" dirty="0" smtClean="0"/>
              <a:t>2a</a:t>
            </a:r>
            <a:r>
              <a:rPr lang="ko-KR" altLang="en-US" baseline="0" dirty="0" smtClean="0"/>
              <a:t>이고 각 범위에 따른 </a:t>
            </a:r>
            <a:r>
              <a:rPr lang="ko-KR" altLang="en-US" baseline="0" dirty="0" err="1" smtClean="0"/>
              <a:t>유전률은</a:t>
            </a:r>
            <a:r>
              <a:rPr lang="ko-KR" altLang="en-US" baseline="0" dirty="0" smtClean="0"/>
              <a:t> </a:t>
            </a:r>
            <a:r>
              <a:rPr lang="en-US" altLang="ko-KR" baseline="0" dirty="0" err="1" smtClean="0"/>
              <a:t>es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er</a:t>
            </a:r>
            <a:r>
              <a:rPr lang="ko-KR" altLang="en-US" baseline="0" dirty="0" smtClean="0"/>
              <a:t>로 표현합니다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Single slab waveguide</a:t>
            </a:r>
            <a:r>
              <a:rPr lang="ko-KR" altLang="en-US" baseline="0" dirty="0" smtClean="0"/>
              <a:t>에 대한 </a:t>
            </a:r>
            <a:r>
              <a:rPr lang="en-US" altLang="ko-KR" baseline="0" dirty="0" smtClean="0"/>
              <a:t>TE mode</a:t>
            </a:r>
            <a:r>
              <a:rPr lang="ko-KR" altLang="en-US" baseline="0" dirty="0" smtClean="0"/>
              <a:t>의 수식은 오른쪽 식처럼 나타내고 </a:t>
            </a:r>
            <a:r>
              <a:rPr lang="en-US" altLang="ko-KR" baseline="0" dirty="0" smtClean="0"/>
              <a:t>waveguide</a:t>
            </a:r>
            <a:r>
              <a:rPr lang="ko-KR" altLang="en-US" baseline="0" dirty="0" smtClean="0"/>
              <a:t>의 내부와 외부의 범위에 따라 다른 식으로 표현됩니다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dirty="0" smtClean="0"/>
              <a:t>수식의 </a:t>
            </a:r>
            <a:r>
              <a:rPr lang="ko-KR" altLang="en-US" dirty="0" err="1" smtClean="0"/>
              <a:t>카파와</a:t>
            </a:r>
            <a:r>
              <a:rPr lang="ko-KR" altLang="en-US" dirty="0" smtClean="0"/>
              <a:t> 시그마에 </a:t>
            </a:r>
            <a:r>
              <a:rPr lang="en-US" altLang="ko-KR" dirty="0" err="1" smtClean="0"/>
              <a:t>eigen</a:t>
            </a:r>
            <a:r>
              <a:rPr lang="en-US" altLang="ko-KR" dirty="0" smtClean="0"/>
              <a:t> value beta</a:t>
            </a:r>
            <a:r>
              <a:rPr lang="ko-KR" altLang="en-US" dirty="0" smtClean="0"/>
              <a:t>값이 적용되는데 이 </a:t>
            </a:r>
            <a:r>
              <a:rPr lang="en-US" altLang="ko-KR" dirty="0" err="1" smtClean="0"/>
              <a:t>eigen</a:t>
            </a:r>
            <a:r>
              <a:rPr lang="en-US" altLang="ko-KR" baseline="0" dirty="0" smtClean="0"/>
              <a:t> value </a:t>
            </a:r>
            <a:r>
              <a:rPr lang="ko-KR" altLang="en-US" baseline="0" dirty="0" smtClean="0"/>
              <a:t>값에 따라 차수가 결정됩니다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다음 수식으로 계산되는 </a:t>
            </a:r>
            <a:r>
              <a:rPr lang="en-US" altLang="ko-KR" baseline="0" dirty="0" smtClean="0"/>
              <a:t>mode profile</a:t>
            </a:r>
            <a:r>
              <a:rPr lang="ko-KR" altLang="en-US" baseline="0" dirty="0" smtClean="0"/>
              <a:t>은 아래 그림과 같고 왼쪽부터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차</a:t>
            </a:r>
            <a:r>
              <a:rPr lang="en-US" altLang="ko-KR" baseline="0" dirty="0" smtClean="0"/>
              <a:t>, 2</a:t>
            </a:r>
            <a:r>
              <a:rPr lang="ko-KR" altLang="en-US" baseline="0" dirty="0" smtClean="0"/>
              <a:t>차</a:t>
            </a:r>
            <a:r>
              <a:rPr lang="en-US" altLang="ko-KR" baseline="0" dirty="0" smtClean="0"/>
              <a:t>, 3</a:t>
            </a:r>
            <a:r>
              <a:rPr lang="ko-KR" altLang="en-US" baseline="0" dirty="0" smtClean="0"/>
              <a:t>차의 </a:t>
            </a:r>
            <a:r>
              <a:rPr lang="en-US" altLang="ko-KR" baseline="0" dirty="0" smtClean="0"/>
              <a:t>mode profile</a:t>
            </a:r>
            <a:r>
              <a:rPr lang="ko-KR" altLang="en-US" baseline="0" dirty="0" smtClean="0"/>
              <a:t>을 나타냅니다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88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Eigen</a:t>
            </a:r>
            <a:r>
              <a:rPr lang="en-US" altLang="ko-KR" baseline="0" dirty="0" smtClean="0"/>
              <a:t> value</a:t>
            </a:r>
            <a:r>
              <a:rPr lang="ko-KR" altLang="en-US" baseline="0" dirty="0" smtClean="0"/>
              <a:t>는 일반화된 </a:t>
            </a:r>
            <a:r>
              <a:rPr lang="en-US" altLang="ko-KR" baseline="0" dirty="0" smtClean="0"/>
              <a:t>single slab </a:t>
            </a:r>
            <a:r>
              <a:rPr lang="en-US" altLang="ko-KR" baseline="0" dirty="0" err="1" smtClean="0"/>
              <a:t>eigen</a:t>
            </a:r>
            <a:r>
              <a:rPr lang="en-US" altLang="ko-KR" baseline="0" dirty="0" smtClean="0"/>
              <a:t> mode </a:t>
            </a:r>
            <a:r>
              <a:rPr lang="ko-KR" altLang="en-US" baseline="0" dirty="0" smtClean="0"/>
              <a:t>수식의 경계조건을 풀어냄으로써 계산할 수 있습니다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r>
              <a:rPr lang="ko-KR" altLang="en-US" baseline="0" dirty="0" smtClean="0"/>
              <a:t>위의 </a:t>
            </a:r>
            <a:r>
              <a:rPr lang="en-US" altLang="ko-KR" baseline="0" dirty="0" err="1" smtClean="0"/>
              <a:t>eigen</a:t>
            </a:r>
            <a:r>
              <a:rPr lang="en-US" altLang="ko-KR" baseline="0" dirty="0" smtClean="0"/>
              <a:t> mode </a:t>
            </a:r>
            <a:r>
              <a:rPr lang="ko-KR" altLang="en-US" baseline="0" dirty="0" smtClean="0"/>
              <a:t>수식에서 </a:t>
            </a:r>
            <a:r>
              <a:rPr lang="en-US" altLang="ko-KR" baseline="0" dirty="0" smtClean="0"/>
              <a:t>x=-a</a:t>
            </a:r>
            <a:r>
              <a:rPr lang="ko-KR" altLang="en-US" baseline="0" dirty="0" smtClean="0"/>
              <a:t>에서의 </a:t>
            </a:r>
            <a:r>
              <a:rPr lang="ko-KR" altLang="en-US" baseline="0" dirty="0" err="1" smtClean="0"/>
              <a:t>경계조건과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x=a</a:t>
            </a:r>
            <a:r>
              <a:rPr lang="ko-KR" altLang="en-US" baseline="0" dirty="0" smtClean="0"/>
              <a:t>에서의 경계조건을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행렬로 표현하면 다음과 같습니다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이 행렬의 행렬식을 풀어내면 </a:t>
            </a:r>
            <a:r>
              <a:rPr lang="en-US" altLang="ko-KR" baseline="0" dirty="0" smtClean="0"/>
              <a:t>even </a:t>
            </a:r>
            <a:r>
              <a:rPr lang="en-US" altLang="ko-KR" baseline="0" dirty="0" err="1" smtClean="0"/>
              <a:t>eigen</a:t>
            </a:r>
            <a:r>
              <a:rPr lang="en-US" altLang="ko-KR" baseline="0" dirty="0" smtClean="0"/>
              <a:t> mode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odd </a:t>
            </a:r>
            <a:r>
              <a:rPr lang="en-US" altLang="ko-KR" baseline="0" dirty="0" err="1" smtClean="0"/>
              <a:t>eigen</a:t>
            </a:r>
            <a:r>
              <a:rPr lang="en-US" altLang="ko-KR" baseline="0" dirty="0" smtClean="0"/>
              <a:t> mode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dispersion relation</a:t>
            </a:r>
            <a:r>
              <a:rPr lang="ko-KR" altLang="en-US" baseline="0" dirty="0" smtClean="0"/>
              <a:t>의 결과를 얻어낼 수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우리는 결과의 식을 연립하여 </a:t>
            </a:r>
            <a:r>
              <a:rPr lang="en-US" altLang="ko-KR" baseline="0" dirty="0" err="1" smtClean="0"/>
              <a:t>eigen</a:t>
            </a:r>
            <a:r>
              <a:rPr lang="en-US" altLang="ko-KR" baseline="0" dirty="0" smtClean="0"/>
              <a:t> value </a:t>
            </a:r>
            <a:r>
              <a:rPr lang="ko-KR" altLang="en-US" baseline="0" dirty="0" smtClean="0"/>
              <a:t>값들을 계산하기위해 </a:t>
            </a:r>
            <a:r>
              <a:rPr lang="en-US" altLang="ko-KR" baseline="0" dirty="0" err="1" smtClean="0"/>
              <a:t>matlab</a:t>
            </a:r>
            <a:r>
              <a:rPr lang="ko-KR" altLang="en-US" baseline="0" dirty="0" smtClean="0"/>
              <a:t>을 사용하였습니다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오른쪽 그림과 같이 각각의 식을 그림으로 표현하면 교점에 해당하는 </a:t>
            </a:r>
            <a:r>
              <a:rPr lang="en-US" altLang="ko-KR" baseline="0" dirty="0" err="1" smtClean="0"/>
              <a:t>eigen</a:t>
            </a:r>
            <a:r>
              <a:rPr lang="en-US" altLang="ko-KR" baseline="0" dirty="0" smtClean="0"/>
              <a:t> value</a:t>
            </a:r>
            <a:r>
              <a:rPr lang="ko-KR" altLang="en-US" baseline="0" dirty="0" smtClean="0"/>
              <a:t>를 계산하여 다음 표를 얻어냈습니다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dirty="0" smtClean="0"/>
              <a:t>다음 그래프에서 </a:t>
            </a:r>
            <a:r>
              <a:rPr lang="ko-KR" altLang="en-US" dirty="0" err="1" smtClean="0"/>
              <a:t>빨간색선은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odd,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파란색선은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even </a:t>
            </a:r>
            <a:r>
              <a:rPr lang="ko-KR" altLang="en-US" baseline="0" dirty="0" smtClean="0"/>
              <a:t>성분을 나타내고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왼쪽에서 오른쪽으로 갈수록 </a:t>
            </a:r>
            <a:r>
              <a:rPr lang="ko-KR" altLang="en-US" baseline="0" dirty="0" err="1" smtClean="0"/>
              <a:t>고차성분을</a:t>
            </a:r>
            <a:r>
              <a:rPr lang="ko-KR" altLang="en-US" baseline="0" dirty="0" smtClean="0"/>
              <a:t> 나타냅니다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132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앞서 </a:t>
            </a:r>
            <a:r>
              <a:rPr lang="ko-KR" altLang="en-US" dirty="0" err="1" smtClean="0"/>
              <a:t>설명드린</a:t>
            </a:r>
            <a:r>
              <a:rPr lang="ko-KR" altLang="en-US" dirty="0" smtClean="0"/>
              <a:t> </a:t>
            </a:r>
            <a:r>
              <a:rPr lang="en-US" altLang="ko-KR" dirty="0" smtClean="0"/>
              <a:t>single slab waveguide </a:t>
            </a:r>
            <a:r>
              <a:rPr lang="ko-KR" altLang="en-US" dirty="0" smtClean="0"/>
              <a:t>구조의 각 </a:t>
            </a:r>
            <a:r>
              <a:rPr lang="ko-KR" altLang="en-US" dirty="0" err="1" smtClean="0"/>
              <a:t>차수별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eigen</a:t>
            </a:r>
            <a:r>
              <a:rPr lang="en-US" altLang="ko-KR" dirty="0" smtClean="0"/>
              <a:t> value</a:t>
            </a:r>
            <a:r>
              <a:rPr lang="ko-KR" altLang="en-US" dirty="0" smtClean="0"/>
              <a:t>를 반영하여 </a:t>
            </a:r>
            <a:r>
              <a:rPr lang="en-US" altLang="ko-KR" dirty="0" smtClean="0"/>
              <a:t>mode </a:t>
            </a:r>
            <a:r>
              <a:rPr lang="ko-KR" altLang="en-US" dirty="0" smtClean="0"/>
              <a:t>프로파일을 </a:t>
            </a:r>
            <a:r>
              <a:rPr lang="en-US" altLang="ko-KR" dirty="0" err="1" smtClean="0"/>
              <a:t>matlab</a:t>
            </a:r>
            <a:r>
              <a:rPr lang="ko-KR" altLang="en-US" dirty="0" smtClean="0"/>
              <a:t>으로 계산한 결과는 다음과 같습니다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다음 결과는 두께가 </a:t>
            </a:r>
            <a:r>
              <a:rPr lang="en-US" altLang="ko-KR" dirty="0" smtClean="0"/>
              <a:t>30um</a:t>
            </a:r>
            <a:r>
              <a:rPr lang="ko-KR" altLang="en-US" dirty="0" smtClean="0"/>
              <a:t>인 </a:t>
            </a:r>
            <a:r>
              <a:rPr lang="en-US" altLang="ko-KR" dirty="0" smtClean="0"/>
              <a:t>waveguide</a:t>
            </a:r>
            <a:r>
              <a:rPr lang="ko-KR" altLang="en-US" dirty="0" smtClean="0"/>
              <a:t>에 대한 결과이고 순서대로 </a:t>
            </a:r>
            <a:r>
              <a:rPr lang="en-US" altLang="ko-KR" dirty="0" smtClean="0"/>
              <a:t>1</a:t>
            </a:r>
            <a:r>
              <a:rPr lang="ko-KR" altLang="en-US" dirty="0" smtClean="0"/>
              <a:t>차</a:t>
            </a:r>
            <a:r>
              <a:rPr lang="en-US" altLang="ko-KR" dirty="0" smtClean="0"/>
              <a:t>,2</a:t>
            </a:r>
            <a:r>
              <a:rPr lang="ko-KR" altLang="en-US" dirty="0" smtClean="0"/>
              <a:t>차</a:t>
            </a:r>
            <a:r>
              <a:rPr lang="en-US" altLang="ko-KR" dirty="0" smtClean="0"/>
              <a:t>,3</a:t>
            </a:r>
            <a:r>
              <a:rPr lang="ko-KR" altLang="en-US" dirty="0" smtClean="0"/>
              <a:t>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고차항에</a:t>
            </a:r>
            <a:r>
              <a:rPr lang="ko-KR" altLang="en-US" dirty="0" smtClean="0"/>
              <a:t> 대한 모드 프로파일을 나타냅니다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151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전자장 해석에서 광파는 모드들의 결합으로 표현됩니다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 때 위의 그림과 같이 빛의 직진으로 입사되는 경우에는 상대적으로 </a:t>
            </a:r>
            <a:r>
              <a:rPr lang="ko-KR" altLang="en-US" dirty="0" err="1" smtClean="0"/>
              <a:t>저차모드의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weigh</a:t>
            </a:r>
            <a:r>
              <a:rPr lang="ko-KR" altLang="en-US" dirty="0" smtClean="0"/>
              <a:t>가 크게 반영되고 </a:t>
            </a:r>
            <a:r>
              <a:rPr lang="ko-KR" altLang="en-US" dirty="0" err="1" smtClean="0"/>
              <a:t>사입사되는</a:t>
            </a:r>
            <a:r>
              <a:rPr lang="ko-KR" altLang="en-US" dirty="0" smtClean="0"/>
              <a:t> 경우에는 </a:t>
            </a:r>
            <a:r>
              <a:rPr lang="ko-KR" altLang="en-US" dirty="0" err="1" smtClean="0"/>
              <a:t>고차모드의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weigh</a:t>
            </a:r>
            <a:r>
              <a:rPr lang="ko-KR" altLang="en-US" dirty="0" smtClean="0"/>
              <a:t>가 크게 반영됩니다</a:t>
            </a:r>
            <a:r>
              <a:rPr lang="en-US" altLang="ko-KR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아래 예시의 시뮬레이션 결과는 앞서 설명한 </a:t>
            </a:r>
            <a:r>
              <a:rPr lang="en-US" altLang="ko-KR" dirty="0" err="1" smtClean="0"/>
              <a:t>eigen</a:t>
            </a:r>
            <a:r>
              <a:rPr lang="en-US" altLang="ko-KR" dirty="0" smtClean="0"/>
              <a:t> mode</a:t>
            </a:r>
            <a:r>
              <a:rPr lang="ko-KR" altLang="en-US" baseline="0" dirty="0" smtClean="0"/>
              <a:t> 수식을 계산하여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사입사</a:t>
            </a:r>
            <a:r>
              <a:rPr lang="ko-KR" altLang="en-US" dirty="0" smtClean="0"/>
              <a:t> 광파에 대한 </a:t>
            </a:r>
            <a:r>
              <a:rPr lang="en-US" altLang="ko-KR" dirty="0" smtClean="0"/>
              <a:t>single slab waveguide </a:t>
            </a:r>
            <a:r>
              <a:rPr lang="ko-KR" altLang="en-US" dirty="0" smtClean="0"/>
              <a:t>내부에서의 전반사 현상을 계산한 결과입니다</a:t>
            </a:r>
            <a:r>
              <a:rPr lang="en-US" altLang="ko-KR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Eigen</a:t>
            </a:r>
            <a:r>
              <a:rPr lang="en-US" altLang="ko-KR" baseline="0" dirty="0" smtClean="0"/>
              <a:t> mode profile</a:t>
            </a:r>
            <a:r>
              <a:rPr lang="ko-KR" altLang="en-US" baseline="0" dirty="0" smtClean="0"/>
              <a:t>들에 </a:t>
            </a:r>
            <a:r>
              <a:rPr lang="en-US" altLang="ko-KR" baseline="0" dirty="0" smtClean="0"/>
              <a:t>weight</a:t>
            </a:r>
            <a:r>
              <a:rPr lang="ko-KR" altLang="en-US" baseline="0" dirty="0" smtClean="0"/>
              <a:t>를 반영하여 조합함으로써 이러한 </a:t>
            </a:r>
            <a:r>
              <a:rPr lang="en-US" altLang="ko-KR" baseline="0" dirty="0" smtClean="0"/>
              <a:t>single slab waveguide</a:t>
            </a:r>
            <a:r>
              <a:rPr lang="ko-KR" altLang="en-US" baseline="0" dirty="0" smtClean="0"/>
              <a:t>의 자연스러운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필드 분포를 계산할 수 있습니다</a:t>
            </a:r>
            <a:r>
              <a:rPr lang="en-US" altLang="ko-KR" baseline="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2363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Multi slab</a:t>
            </a:r>
            <a:r>
              <a:rPr lang="en-US" altLang="ko-KR" baseline="0" dirty="0" smtClean="0"/>
              <a:t> waveguide</a:t>
            </a:r>
            <a:r>
              <a:rPr lang="ko-KR" altLang="en-US" baseline="0" dirty="0" smtClean="0"/>
              <a:t>로 확장하기전에 </a:t>
            </a:r>
            <a:r>
              <a:rPr lang="en-US" altLang="ko-KR" dirty="0" smtClean="0"/>
              <a:t>Double slab waveguide</a:t>
            </a:r>
            <a:r>
              <a:rPr lang="ko-KR" altLang="en-US" dirty="0" smtClean="0"/>
              <a:t>에 대한 연구를 진행했습니다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Double slab waveguide </a:t>
            </a:r>
            <a:r>
              <a:rPr lang="ko-KR" altLang="en-US" dirty="0" smtClean="0"/>
              <a:t>구조는 왼쪽 그림과 같이 </a:t>
            </a:r>
            <a:r>
              <a:rPr lang="en-US" altLang="ko-KR" dirty="0" smtClean="0"/>
              <a:t>single slab waveguide </a:t>
            </a:r>
            <a:r>
              <a:rPr lang="ko-KR" altLang="en-US" dirty="0" smtClean="0"/>
              <a:t>구조를 공간상에서 </a:t>
            </a:r>
            <a:r>
              <a:rPr lang="en-US" altLang="ko-KR" dirty="0" smtClean="0"/>
              <a:t>x</a:t>
            </a:r>
            <a:r>
              <a:rPr lang="ko-KR" altLang="en-US" dirty="0" smtClean="0"/>
              <a:t>축으로 </a:t>
            </a:r>
            <a:r>
              <a:rPr lang="en-US" altLang="ko-KR" dirty="0" smtClean="0"/>
              <a:t>shift</a:t>
            </a:r>
            <a:r>
              <a:rPr lang="ko-KR" altLang="en-US" dirty="0" smtClean="0"/>
              <a:t>함으로써 표현할 수 있습니다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Single slab</a:t>
            </a:r>
            <a:r>
              <a:rPr lang="en-US" altLang="ko-KR" baseline="0" dirty="0" smtClean="0"/>
              <a:t> waveguide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mode </a:t>
            </a:r>
            <a:r>
              <a:rPr lang="ko-KR" altLang="en-US" baseline="0" dirty="0" smtClean="0"/>
              <a:t>프로파일 수식을 기반으로 </a:t>
            </a:r>
            <a:r>
              <a:rPr lang="en-US" altLang="ko-KR" baseline="0" dirty="0" smtClean="0"/>
              <a:t>shift</a:t>
            </a:r>
            <a:r>
              <a:rPr lang="ko-KR" altLang="en-US" baseline="0" dirty="0" smtClean="0"/>
              <a:t>된 </a:t>
            </a:r>
            <a:r>
              <a:rPr lang="en-US" altLang="ko-KR" dirty="0" smtClean="0"/>
              <a:t>Double slab waveguide</a:t>
            </a:r>
            <a:r>
              <a:rPr lang="ko-KR" altLang="en-US" dirty="0" smtClean="0"/>
              <a:t>의</a:t>
            </a:r>
            <a:r>
              <a:rPr lang="en-US" altLang="ko-KR" dirty="0" smtClean="0"/>
              <a:t> Mode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프로파일 수식은 다음과 같이 나타낼 수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dirty="0" smtClean="0"/>
              <a:t>위의 수식에서 </a:t>
            </a:r>
            <a:r>
              <a:rPr lang="en-US" altLang="ko-KR" dirty="0" smtClean="0"/>
              <a:t>x</a:t>
            </a:r>
            <a:r>
              <a:rPr lang="ko-KR" altLang="en-US" dirty="0" smtClean="0"/>
              <a:t>축을 기준으로 양의 방향에 있는 구조를 </a:t>
            </a:r>
            <a:r>
              <a:rPr lang="en-US" altLang="ko-KR" dirty="0" smtClean="0"/>
              <a:t>upper structure, </a:t>
            </a:r>
            <a:r>
              <a:rPr lang="ko-KR" altLang="en-US" dirty="0" smtClean="0"/>
              <a:t>음의 방향에 있는 구조를 </a:t>
            </a:r>
            <a:r>
              <a:rPr lang="en-US" altLang="ko-KR" dirty="0" smtClean="0"/>
              <a:t>lower </a:t>
            </a:r>
            <a:r>
              <a:rPr lang="en-US" altLang="ko-KR" dirty="0" err="1" smtClean="0"/>
              <a:t>structur</a:t>
            </a:r>
            <a:r>
              <a:rPr lang="ko-KR" altLang="en-US" dirty="0" smtClean="0"/>
              <a:t>로 가정하였습니다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65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Single slab</a:t>
            </a:r>
            <a:r>
              <a:rPr lang="ko-KR" altLang="en-US" dirty="0" smtClean="0"/>
              <a:t>과 마찬가지로 </a:t>
            </a:r>
            <a:r>
              <a:rPr lang="en-US" altLang="ko-KR" dirty="0" smtClean="0"/>
              <a:t>double</a:t>
            </a:r>
            <a:r>
              <a:rPr lang="en-US" altLang="ko-KR" baseline="0" dirty="0" smtClean="0"/>
              <a:t> slab waveguide </a:t>
            </a:r>
            <a:r>
              <a:rPr lang="ko-KR" altLang="en-US" baseline="0" dirty="0" smtClean="0"/>
              <a:t>구조의 </a:t>
            </a:r>
            <a:r>
              <a:rPr lang="ko-KR" altLang="en-US" dirty="0" smtClean="0"/>
              <a:t>각 </a:t>
            </a:r>
            <a:r>
              <a:rPr lang="ko-KR" altLang="en-US" dirty="0" err="1" smtClean="0"/>
              <a:t>차수별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eigen</a:t>
            </a:r>
            <a:r>
              <a:rPr lang="en-US" altLang="ko-KR" dirty="0" smtClean="0"/>
              <a:t> value</a:t>
            </a:r>
            <a:r>
              <a:rPr lang="ko-KR" altLang="en-US" dirty="0" smtClean="0"/>
              <a:t>를 반영하여 </a:t>
            </a:r>
            <a:r>
              <a:rPr lang="en-US" altLang="ko-KR" dirty="0" smtClean="0"/>
              <a:t>mode </a:t>
            </a:r>
            <a:r>
              <a:rPr lang="ko-KR" altLang="en-US" dirty="0" smtClean="0"/>
              <a:t>프로파일을 </a:t>
            </a:r>
            <a:r>
              <a:rPr lang="en-US" altLang="ko-KR" dirty="0" err="1" smtClean="0"/>
              <a:t>matlab</a:t>
            </a:r>
            <a:r>
              <a:rPr lang="ko-KR" altLang="en-US" dirty="0" smtClean="0"/>
              <a:t>으로 계산한 결과는 다음과 같습니다</a:t>
            </a:r>
            <a:r>
              <a:rPr lang="en-US" altLang="ko-KR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구조의 위치에 따라 모드프로파일도 </a:t>
            </a:r>
            <a:r>
              <a:rPr lang="en-US" altLang="ko-KR" dirty="0" smtClean="0"/>
              <a:t>shift</a:t>
            </a:r>
            <a:r>
              <a:rPr lang="ko-KR" altLang="en-US" dirty="0" smtClean="0"/>
              <a:t>되어 </a:t>
            </a:r>
            <a:r>
              <a:rPr lang="en-US" altLang="ko-KR" dirty="0" smtClean="0"/>
              <a:t>waveguide</a:t>
            </a:r>
            <a:r>
              <a:rPr lang="ko-KR" altLang="en-US" dirty="0" smtClean="0"/>
              <a:t>의 위치에 </a:t>
            </a:r>
            <a:r>
              <a:rPr lang="ko-KR" altLang="en-US" dirty="0" err="1" smtClean="0"/>
              <a:t>계산되는것을</a:t>
            </a:r>
            <a:r>
              <a:rPr lang="ko-KR" altLang="en-US" dirty="0" smtClean="0"/>
              <a:t> 확인 할 수 있습니다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79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본 연구에서는 두개의 </a:t>
            </a:r>
            <a:r>
              <a:rPr lang="en-US" altLang="ko-KR" baseline="0" dirty="0" smtClean="0"/>
              <a:t>waveguide</a:t>
            </a:r>
            <a:r>
              <a:rPr lang="ko-KR" altLang="en-US" baseline="0" dirty="0" smtClean="0"/>
              <a:t>의 모드들의 광학적 상호작용을 고려하기위해 </a:t>
            </a:r>
            <a:r>
              <a:rPr lang="en-US" altLang="ko-KR" baseline="0" dirty="0" smtClean="0"/>
              <a:t>Coupled mode theory</a:t>
            </a:r>
            <a:r>
              <a:rPr lang="ko-KR" altLang="en-US" baseline="0" dirty="0" smtClean="0"/>
              <a:t>를 적용하여 계산하였습니다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dirty="0" smtClean="0"/>
              <a:t>CMT</a:t>
            </a:r>
            <a:r>
              <a:rPr lang="ko-KR" altLang="en-US" dirty="0" smtClean="0"/>
              <a:t>에서 </a:t>
            </a:r>
            <a:r>
              <a:rPr lang="en-US" altLang="ko-KR" dirty="0" smtClean="0"/>
              <a:t>Coupling operator</a:t>
            </a:r>
            <a:r>
              <a:rPr lang="ko-KR" altLang="en-US" dirty="0" smtClean="0"/>
              <a:t>를 계산하기 위한 수식을 간단하게 설명하면 </a:t>
            </a:r>
            <a:endParaRPr lang="en-US" altLang="ko-KR" dirty="0" smtClean="0"/>
          </a:p>
          <a:p>
            <a:r>
              <a:rPr lang="en-US" altLang="ko-KR" dirty="0" smtClean="0"/>
              <a:t>Total field</a:t>
            </a:r>
            <a:r>
              <a:rPr lang="ko-KR" altLang="en-US" dirty="0" smtClean="0"/>
              <a:t>에 대한 수식은 다음과 같고 </a:t>
            </a:r>
            <a:r>
              <a:rPr lang="en-US" altLang="ko-KR" dirty="0" smtClean="0"/>
              <a:t>local</a:t>
            </a:r>
            <a:r>
              <a:rPr lang="en-US" altLang="ko-KR" baseline="0" dirty="0" smtClean="0"/>
              <a:t> waveguide</a:t>
            </a:r>
            <a:r>
              <a:rPr lang="ko-KR" altLang="en-US" baseline="0" dirty="0" smtClean="0"/>
              <a:t>에 대한 </a:t>
            </a:r>
            <a:r>
              <a:rPr lang="en-US" altLang="ko-KR" baseline="0" dirty="0" err="1" smtClean="0"/>
              <a:t>eigen</a:t>
            </a:r>
            <a:r>
              <a:rPr lang="en-US" altLang="ko-KR" baseline="0" dirty="0" smtClean="0"/>
              <a:t> mode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z</a:t>
            </a:r>
            <a:r>
              <a:rPr lang="ko-KR" altLang="en-US" baseline="0" dirty="0" smtClean="0"/>
              <a:t>축에 대한 </a:t>
            </a:r>
            <a:r>
              <a:rPr lang="en-US" altLang="ko-KR" baseline="0" dirty="0" smtClean="0"/>
              <a:t>coupling coefficient</a:t>
            </a:r>
            <a:r>
              <a:rPr lang="ko-KR" altLang="en-US" baseline="0" dirty="0" smtClean="0"/>
              <a:t>의 결합을 통해 계산할 수 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dirty="0" smtClean="0"/>
              <a:t>coupling coefficient</a:t>
            </a:r>
            <a:r>
              <a:rPr lang="ko-KR" altLang="en-US" dirty="0" smtClean="0"/>
              <a:t>를 계산하기위해서 </a:t>
            </a:r>
            <a:r>
              <a:rPr lang="en-US" altLang="ko-KR" dirty="0" smtClean="0"/>
              <a:t>total field</a:t>
            </a:r>
            <a:r>
              <a:rPr lang="ko-KR" altLang="en-US" dirty="0" smtClean="0"/>
              <a:t>의 식을 </a:t>
            </a:r>
            <a:r>
              <a:rPr lang="en-US" altLang="ko-KR" dirty="0" smtClean="0"/>
              <a:t>Maxwell equation</a:t>
            </a:r>
            <a:r>
              <a:rPr lang="ko-KR" altLang="en-US" dirty="0" smtClean="0"/>
              <a:t>에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대입하여 풀어내면 아래의 </a:t>
            </a:r>
            <a:r>
              <a:rPr lang="ko-KR" altLang="en-US" baseline="0" dirty="0" err="1" smtClean="0"/>
              <a:t>시스템함수</a:t>
            </a:r>
            <a:r>
              <a:rPr lang="ko-KR" altLang="en-US" baseline="0" dirty="0" smtClean="0"/>
              <a:t> </a:t>
            </a:r>
            <a:r>
              <a:rPr lang="en-US" altLang="ko-KR" baseline="0" dirty="0" err="1" smtClean="0"/>
              <a:t>g,h</a:t>
            </a:r>
            <a:r>
              <a:rPr lang="ko-KR" altLang="en-US" baseline="0" dirty="0" smtClean="0"/>
              <a:t>를 얻을 수 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dirty="0" smtClean="0"/>
              <a:t>G</a:t>
            </a:r>
            <a:r>
              <a:rPr lang="ko-KR" altLang="en-US" dirty="0" smtClean="0"/>
              <a:t>와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h</a:t>
            </a:r>
            <a:r>
              <a:rPr lang="ko-KR" altLang="en-US" baseline="0" dirty="0" smtClean="0"/>
              <a:t>로부터 각각의 독립적인 영역에 대한 미분 방정식 시스템을 표현하면 오른쪽 위의 수식과 같고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 식으로부터 </a:t>
            </a:r>
            <a:r>
              <a:rPr lang="ko-KR" altLang="en-US" baseline="0" dirty="0" err="1" smtClean="0"/>
              <a:t>시스템함수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M, H</a:t>
            </a:r>
            <a:r>
              <a:rPr lang="ko-KR" altLang="en-US" baseline="0" dirty="0" smtClean="0"/>
              <a:t>를 계산할 수 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M, H</a:t>
            </a:r>
            <a:r>
              <a:rPr lang="ko-KR" altLang="en-US" baseline="0" dirty="0" smtClean="0"/>
              <a:t>를 바탕으로 미분 방정식의 해를 </a:t>
            </a:r>
            <a:r>
              <a:rPr lang="ko-KR" altLang="en-US" baseline="0" dirty="0" err="1" smtClean="0"/>
              <a:t>구하기위해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차 </a:t>
            </a:r>
            <a:r>
              <a:rPr lang="ko-KR" altLang="en-US" baseline="0" dirty="0" err="1" smtClean="0"/>
              <a:t>룽게쿠타</a:t>
            </a:r>
            <a:r>
              <a:rPr lang="ko-KR" altLang="en-US" baseline="0" dirty="0" smtClean="0"/>
              <a:t> 방법을 사용하였고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 결론적으로 </a:t>
            </a:r>
            <a:r>
              <a:rPr lang="en-US" altLang="ko-KR" baseline="0" dirty="0" smtClean="0"/>
              <a:t>positive, </a:t>
            </a:r>
            <a:r>
              <a:rPr lang="en-US" altLang="ko-KR" baseline="0" dirty="0" err="1" smtClean="0"/>
              <a:t>negativ</a:t>
            </a:r>
            <a:r>
              <a:rPr lang="ko-KR" altLang="en-US" baseline="0" dirty="0" smtClean="0"/>
              <a:t>방향에 대한 </a:t>
            </a:r>
            <a:r>
              <a:rPr lang="en-US" altLang="ko-KR" baseline="0" dirty="0" smtClean="0"/>
              <a:t>coupling operator</a:t>
            </a:r>
            <a:r>
              <a:rPr lang="ko-KR" altLang="en-US" baseline="0" dirty="0" smtClean="0"/>
              <a:t>를 계산할 수 있습니다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087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앞서 계산한 </a:t>
            </a:r>
            <a:r>
              <a:rPr lang="en-US" altLang="ko-KR" dirty="0" smtClean="0"/>
              <a:t>coupling operator</a:t>
            </a:r>
            <a:r>
              <a:rPr lang="ko-KR" altLang="en-US" dirty="0" smtClean="0"/>
              <a:t>를 사용하여 </a:t>
            </a:r>
            <a:r>
              <a:rPr lang="en-US" altLang="ko-KR" dirty="0" smtClean="0"/>
              <a:t>double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slab waveguide</a:t>
            </a:r>
            <a:r>
              <a:rPr lang="ko-KR" altLang="en-US" baseline="0" dirty="0" smtClean="0"/>
              <a:t>의 모드들의 상관관계를 해석하기위해 </a:t>
            </a:r>
            <a:r>
              <a:rPr lang="en-US" altLang="ko-KR" baseline="0" dirty="0" smtClean="0"/>
              <a:t>coupling coefficient</a:t>
            </a:r>
            <a:r>
              <a:rPr lang="ko-KR" altLang="en-US" baseline="0" dirty="0" smtClean="0"/>
              <a:t>를 계산하면 다음과 같습니다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시뮬레이션에서 사용된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두께는 </a:t>
            </a:r>
            <a:r>
              <a:rPr lang="en-US" altLang="ko-KR" baseline="0" dirty="0" smtClean="0"/>
              <a:t>30um</a:t>
            </a:r>
            <a:r>
              <a:rPr lang="ko-KR" altLang="en-US" baseline="0" dirty="0" smtClean="0"/>
              <a:t>이고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두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간격은 </a:t>
            </a:r>
            <a:r>
              <a:rPr lang="en-US" altLang="ko-KR" baseline="0" dirty="0" smtClean="0"/>
              <a:t>0</a:t>
            </a:r>
            <a:r>
              <a:rPr lang="ko-KR" altLang="en-US" baseline="0" dirty="0" smtClean="0"/>
              <a:t>이며</a:t>
            </a:r>
            <a:r>
              <a:rPr lang="en-US" altLang="ko-KR" baseline="0" dirty="0" smtClean="0"/>
              <a:t>,</a:t>
            </a:r>
          </a:p>
          <a:p>
            <a:r>
              <a:rPr lang="ko-KR" altLang="en-US" baseline="0" dirty="0" smtClean="0"/>
              <a:t>왼쪽의 시뮬레이션 결과는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개의 </a:t>
            </a:r>
            <a:r>
              <a:rPr lang="en-US" altLang="ko-KR" baseline="0" dirty="0" smtClean="0"/>
              <a:t>mode</a:t>
            </a:r>
            <a:r>
              <a:rPr lang="ko-KR" altLang="en-US" baseline="0" dirty="0" smtClean="0"/>
              <a:t>를 참여시킨 결과이고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오른쪽 시뮬레이션 결과는 </a:t>
            </a:r>
            <a:r>
              <a:rPr lang="en-US" altLang="ko-KR" baseline="0" dirty="0" smtClean="0"/>
              <a:t>6</a:t>
            </a:r>
            <a:r>
              <a:rPr lang="ko-KR" altLang="en-US" baseline="0" dirty="0" smtClean="0"/>
              <a:t>개의 </a:t>
            </a:r>
            <a:r>
              <a:rPr lang="en-US" altLang="ko-KR" baseline="0" dirty="0" smtClean="0"/>
              <a:t>mode</a:t>
            </a:r>
            <a:r>
              <a:rPr lang="ko-KR" altLang="en-US" baseline="0" dirty="0" smtClean="0"/>
              <a:t>를 참여시킨 결과입니다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dirty="0" smtClean="0"/>
              <a:t>두개의 </a:t>
            </a:r>
            <a:r>
              <a:rPr lang="en-US" altLang="ko-KR" dirty="0" smtClean="0"/>
              <a:t>waveguide </a:t>
            </a:r>
            <a:r>
              <a:rPr lang="ko-KR" altLang="en-US" dirty="0" smtClean="0"/>
              <a:t>사이의 간격이 </a:t>
            </a:r>
            <a:r>
              <a:rPr lang="en-US" altLang="ko-KR" dirty="0" smtClean="0"/>
              <a:t>0</a:t>
            </a:r>
            <a:r>
              <a:rPr lang="ko-KR" altLang="en-US" dirty="0" smtClean="0"/>
              <a:t>이라면 경계에서 반사 없이 대부분의 에너지가 투과해야함을 예상할 수 있습니다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그러기위해서는 빛이 두 </a:t>
            </a:r>
            <a:r>
              <a:rPr lang="en-US" altLang="ko-KR" dirty="0" smtClean="0"/>
              <a:t>waveguide</a:t>
            </a:r>
            <a:r>
              <a:rPr lang="ko-KR" altLang="en-US" dirty="0" smtClean="0"/>
              <a:t>의 경계에</a:t>
            </a:r>
            <a:r>
              <a:rPr lang="ko-KR" altLang="en-US" baseline="0" dirty="0" smtClean="0"/>
              <a:t> 입사할 때 급격하게 에너지 교환이 이루어져야 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시뮬레이션 결과에서도 확인할 수 있듯이 모드가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적을 때보다 충분히 반영되어야 이상적인 </a:t>
            </a:r>
            <a:r>
              <a:rPr lang="en-US" altLang="ko-KR" baseline="0" dirty="0" smtClean="0"/>
              <a:t>coupling coefficient </a:t>
            </a:r>
            <a:r>
              <a:rPr lang="ko-KR" altLang="en-US" baseline="0" dirty="0" smtClean="0"/>
              <a:t>결과를 얻어낼 수 있습니다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122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위 시뮬레이션 결과는 앞서</a:t>
            </a:r>
            <a:r>
              <a:rPr lang="ko-KR" altLang="en-US" baseline="0" dirty="0" smtClean="0"/>
              <a:t> 모델링한 구조에 대해 참여 모드의 개수를 변화시킴에 따른 필드 분포와 계산시간을 나타냅니다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Mode</a:t>
            </a:r>
            <a:r>
              <a:rPr lang="ko-KR" altLang="en-US" baseline="0" dirty="0" smtClean="0"/>
              <a:t>를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개 참여시킨 경우에는 광파의 진행 방향에 대한 경향은 표현되지만 자연스러운 필드 분포를 계산하기위해서는 일정 개수 이상의 모드를 반영해야함을 확인할 수 있으며</a:t>
            </a:r>
            <a:r>
              <a:rPr lang="en-US" altLang="ko-KR" baseline="0" dirty="0" smtClean="0"/>
              <a:t>,</a:t>
            </a:r>
          </a:p>
          <a:p>
            <a:r>
              <a:rPr lang="ko-KR" altLang="en-US" baseline="0" dirty="0" smtClean="0"/>
              <a:t>참여 모드 개수에 따라 계산 시간이 증가하기 때문에 적절한 모드 개수를 찾아 반영하는 것이 중요합니다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이러한 적절한 참여 모드 개수를 분석하는 것은 </a:t>
            </a:r>
            <a:r>
              <a:rPr lang="en-US" altLang="ko-KR" baseline="0" dirty="0" err="1" smtClean="0"/>
              <a:t>Poynting</a:t>
            </a:r>
            <a:r>
              <a:rPr lang="en-US" altLang="ko-KR" baseline="0" dirty="0" smtClean="0"/>
              <a:t> vector</a:t>
            </a:r>
            <a:r>
              <a:rPr lang="ko-KR" altLang="en-US" baseline="0" dirty="0" smtClean="0"/>
              <a:t>와 같은 정량적 지표를 활용하여 </a:t>
            </a:r>
            <a:r>
              <a:rPr lang="en-US" altLang="ko-KR" baseline="0" dirty="0" smtClean="0"/>
              <a:t>Future work</a:t>
            </a:r>
            <a:r>
              <a:rPr lang="ko-KR" altLang="en-US" baseline="0" dirty="0" smtClean="0"/>
              <a:t>에서 알고리즘 최적화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계산 효율 증가에 대한 추가 연구를 진행할 예정입니다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1932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다음으로 계산한 시뮬레이션 결과는 </a:t>
            </a:r>
            <a:r>
              <a:rPr lang="en-US" altLang="ko-KR" dirty="0" smtClean="0"/>
              <a:t>waveguide </a:t>
            </a:r>
            <a:r>
              <a:rPr lang="ko-KR" altLang="en-US" dirty="0" smtClean="0"/>
              <a:t>사이의 간격을 변화시킴에 따른 </a:t>
            </a:r>
            <a:r>
              <a:rPr lang="en-US" altLang="ko-KR" dirty="0" smtClean="0"/>
              <a:t>coupling coefficient</a:t>
            </a:r>
            <a:r>
              <a:rPr lang="ko-KR" altLang="en-US" dirty="0" smtClean="0"/>
              <a:t>와 필드 분포를 나타냅니다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두 </a:t>
            </a:r>
            <a:r>
              <a:rPr lang="en-US" altLang="ko-KR" dirty="0" smtClean="0"/>
              <a:t>waveguide</a:t>
            </a:r>
            <a:r>
              <a:rPr lang="ko-KR" altLang="en-US" dirty="0" smtClean="0"/>
              <a:t>의 간격이 </a:t>
            </a:r>
            <a:r>
              <a:rPr lang="en-US" altLang="ko-KR" dirty="0" smtClean="0"/>
              <a:t>0</a:t>
            </a:r>
            <a:r>
              <a:rPr lang="ko-KR" altLang="en-US" dirty="0" smtClean="0"/>
              <a:t>인 경우에는 </a:t>
            </a:r>
            <a:r>
              <a:rPr lang="en-US" altLang="ko-KR" dirty="0" smtClean="0"/>
              <a:t>waveguide</a:t>
            </a:r>
            <a:r>
              <a:rPr lang="ko-KR" altLang="en-US" dirty="0" smtClean="0"/>
              <a:t>의 경계에서</a:t>
            </a:r>
            <a:r>
              <a:rPr lang="ko-KR" altLang="en-US" baseline="0" dirty="0" smtClean="0"/>
              <a:t> 전반사가 거의 없는 자연스러운 필드 분포를 얻을 수 있으며</a:t>
            </a:r>
            <a:r>
              <a:rPr lang="en-US" altLang="ko-KR" baseline="0" dirty="0" smtClean="0"/>
              <a:t>,</a:t>
            </a:r>
          </a:p>
          <a:p>
            <a:r>
              <a:rPr lang="ko-KR" altLang="en-US" baseline="0" dirty="0" smtClean="0"/>
              <a:t>간격이 점차 증가함에 따라 </a:t>
            </a:r>
            <a:r>
              <a:rPr lang="en-US" altLang="ko-KR" baseline="0" dirty="0" smtClean="0"/>
              <a:t>Coupling coefficient </a:t>
            </a:r>
            <a:r>
              <a:rPr lang="ko-KR" altLang="en-US" baseline="0" dirty="0" smtClean="0"/>
              <a:t>그래프에서 인접한 </a:t>
            </a:r>
            <a:r>
              <a:rPr lang="en-US" altLang="ko-KR" baseline="0" dirty="0" smtClean="0"/>
              <a:t>waveguide</a:t>
            </a:r>
            <a:r>
              <a:rPr lang="ko-KR" altLang="en-US" baseline="0" dirty="0" smtClean="0"/>
              <a:t>로 완전하게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에너지 교환이 일어나지 않고 전반사가 점점 강하게 발생하는 필드 분포를 확인할 수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마지막 결과인 간격이 </a:t>
            </a:r>
            <a:r>
              <a:rPr lang="en-US" altLang="ko-KR" baseline="0" dirty="0" smtClean="0"/>
              <a:t>1000nm</a:t>
            </a:r>
            <a:r>
              <a:rPr lang="ko-KR" altLang="en-US" baseline="0" dirty="0" smtClean="0"/>
              <a:t>인 경우에는 두 </a:t>
            </a:r>
            <a:r>
              <a:rPr lang="en-US" altLang="ko-KR" baseline="0" dirty="0" smtClean="0"/>
              <a:t>waveguide</a:t>
            </a:r>
            <a:r>
              <a:rPr lang="ko-KR" altLang="en-US" baseline="0" dirty="0" smtClean="0"/>
              <a:t>간에 간격이 너무 크기때문에 서로 에너지 교환을 하지 않는 결과를 확인할 수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70727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앞서 정립한 계산 방법론을 기반으로 </a:t>
            </a:r>
            <a:r>
              <a:rPr lang="en-US" altLang="ko-KR" dirty="0" smtClean="0"/>
              <a:t>multi</a:t>
            </a:r>
            <a:r>
              <a:rPr lang="en-US" altLang="ko-KR" baseline="0" dirty="0" smtClean="0"/>
              <a:t> slab waveguide</a:t>
            </a:r>
            <a:r>
              <a:rPr lang="ko-KR" altLang="en-US" baseline="0" dirty="0" smtClean="0"/>
              <a:t>로의 확장을 하기 위해 위와 같이 </a:t>
            </a:r>
            <a:r>
              <a:rPr lang="en-US" altLang="ko-KR" baseline="0" dirty="0" smtClean="0"/>
              <a:t>N</a:t>
            </a:r>
            <a:r>
              <a:rPr lang="ko-KR" altLang="en-US" baseline="0" dirty="0" smtClean="0"/>
              <a:t>개의 </a:t>
            </a:r>
            <a:r>
              <a:rPr lang="en-US" altLang="ko-KR" baseline="0" dirty="0" smtClean="0"/>
              <a:t>waveguide</a:t>
            </a:r>
            <a:r>
              <a:rPr lang="ko-KR" altLang="en-US" baseline="0" dirty="0" smtClean="0"/>
              <a:t>에 대한 </a:t>
            </a:r>
            <a:r>
              <a:rPr lang="en-US" altLang="ko-KR" baseline="0" dirty="0" err="1" smtClean="0"/>
              <a:t>eigenmode</a:t>
            </a:r>
            <a:r>
              <a:rPr lang="ko-KR" altLang="en-US" baseline="0" dirty="0" smtClean="0"/>
              <a:t> 수식을 일반화하여 나타냈습니다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P, q</a:t>
            </a:r>
            <a:r>
              <a:rPr lang="ko-KR" altLang="en-US" baseline="0" dirty="0" smtClean="0"/>
              <a:t>는 </a:t>
            </a:r>
            <a:r>
              <a:rPr lang="en-US" altLang="ko-KR" baseline="0" dirty="0" smtClean="0"/>
              <a:t>waveguide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index</a:t>
            </a:r>
            <a:r>
              <a:rPr lang="ko-KR" altLang="en-US" baseline="0" dirty="0" smtClean="0"/>
              <a:t>를 의미하고</a:t>
            </a:r>
            <a:r>
              <a:rPr lang="en-US" altLang="ko-KR" baseline="0" dirty="0" smtClean="0"/>
              <a:t>, p=q</a:t>
            </a:r>
            <a:r>
              <a:rPr lang="ko-KR" altLang="en-US" baseline="0" dirty="0" smtClean="0"/>
              <a:t>일 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즉 같은 위치에 있는 </a:t>
            </a:r>
            <a:r>
              <a:rPr lang="en-US" altLang="ko-KR" baseline="0" dirty="0" smtClean="0"/>
              <a:t>waveguide</a:t>
            </a:r>
            <a:r>
              <a:rPr lang="ko-KR" altLang="en-US" baseline="0" dirty="0" smtClean="0"/>
              <a:t>간의 계산과 </a:t>
            </a:r>
            <a:r>
              <a:rPr lang="en-US" altLang="ko-KR" baseline="0" dirty="0" smtClean="0"/>
              <a:t>p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q</a:t>
            </a:r>
            <a:r>
              <a:rPr lang="ko-KR" altLang="en-US" baseline="0" dirty="0" smtClean="0"/>
              <a:t>가 같지않은 다른 </a:t>
            </a:r>
            <a:r>
              <a:rPr lang="ko-KR" altLang="en-US" baseline="0" dirty="0" err="1" smtClean="0"/>
              <a:t>위치에있는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waveguide</a:t>
            </a:r>
            <a:r>
              <a:rPr lang="ko-KR" altLang="en-US" baseline="0" dirty="0" smtClean="0"/>
              <a:t>간의 계산의 식을 따로 표현하였습니다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9842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일반화된 </a:t>
            </a:r>
            <a:r>
              <a:rPr lang="en-US" altLang="ko-KR" dirty="0" smtClean="0"/>
              <a:t>multi slab waveguide</a:t>
            </a:r>
            <a:r>
              <a:rPr lang="ko-KR" altLang="en-US" dirty="0" smtClean="0"/>
              <a:t>에 대해 정립한 계산 방법론을 검증하기 위해 다음과 같이 </a:t>
            </a:r>
            <a:r>
              <a:rPr lang="en-US" altLang="ko-KR" dirty="0" smtClean="0"/>
              <a:t>5</a:t>
            </a:r>
            <a:r>
              <a:rPr lang="ko-KR" altLang="en-US" dirty="0" smtClean="0"/>
              <a:t>개의 </a:t>
            </a:r>
            <a:r>
              <a:rPr lang="en-US" altLang="ko-KR" dirty="0" smtClean="0"/>
              <a:t>slab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waveguide</a:t>
            </a:r>
            <a:r>
              <a:rPr lang="ko-KR" altLang="en-US" baseline="0" dirty="0" smtClean="0"/>
              <a:t> 구조를 시뮬레이션으로 설계하고 이에 대해 </a:t>
            </a:r>
            <a:r>
              <a:rPr lang="en-US" altLang="ko-KR" baseline="0" dirty="0" smtClean="0"/>
              <a:t>coupling coefficient</a:t>
            </a:r>
            <a:r>
              <a:rPr lang="ko-KR" altLang="en-US" baseline="0" dirty="0" smtClean="0"/>
              <a:t>와 필드 분포를 계산했습니다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Case 1</a:t>
            </a:r>
            <a:r>
              <a:rPr lang="ko-KR" altLang="en-US" baseline="0" dirty="0" smtClean="0"/>
              <a:t>은 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개의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간격이 모두 </a:t>
            </a:r>
            <a:r>
              <a:rPr lang="en-US" altLang="ko-KR" baseline="0" dirty="0" smtClean="0"/>
              <a:t>0</a:t>
            </a:r>
            <a:r>
              <a:rPr lang="ko-KR" altLang="en-US" baseline="0" dirty="0" smtClean="0"/>
              <a:t>인 경우의 결과이고</a:t>
            </a:r>
            <a:r>
              <a:rPr lang="en-US" altLang="ko-KR" baseline="0" dirty="0" smtClean="0"/>
              <a:t>, coupling coefficient</a:t>
            </a:r>
            <a:r>
              <a:rPr lang="ko-KR" altLang="en-US" baseline="0" dirty="0" smtClean="0"/>
              <a:t>에서 모든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에너지 교환이 급격하게 이루어지는 결과를 확인할 수 있으며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필드 분포를 보면 경계에서 거의 전반사가</a:t>
            </a:r>
            <a:endParaRPr lang="en-US" altLang="ko-KR" baseline="0" dirty="0" smtClean="0"/>
          </a:p>
          <a:p>
            <a:r>
              <a:rPr lang="ko-KR" altLang="en-US" baseline="0" dirty="0" smtClean="0"/>
              <a:t>없는 자연스러운 결과를 얻을 수 있습니다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aseline="0" dirty="0" smtClean="0"/>
              <a:t>Case 2</a:t>
            </a:r>
            <a:r>
              <a:rPr lang="ko-KR" altLang="en-US" baseline="0" dirty="0" smtClean="0"/>
              <a:t>는 </a:t>
            </a:r>
            <a:r>
              <a:rPr lang="en-US" altLang="ko-KR" baseline="0" dirty="0" smtClean="0"/>
              <a:t>waveguide </a:t>
            </a:r>
            <a:r>
              <a:rPr lang="ko-KR" altLang="en-US" baseline="0" dirty="0" smtClean="0"/>
              <a:t>사이의 간격이 </a:t>
            </a:r>
            <a:r>
              <a:rPr lang="en-US" altLang="ko-KR" baseline="0" dirty="0" smtClean="0"/>
              <a:t>0, 10, 100, 1000nm</a:t>
            </a:r>
            <a:r>
              <a:rPr lang="ko-KR" altLang="en-US" baseline="0" dirty="0" smtClean="0"/>
              <a:t>로 설정하여 시뮬레이션한 결과를 나타내고 있으며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필드 분포를 보시면 간격에 커짐에 따라 반사하는 정도가 강해지고 간격이 </a:t>
            </a:r>
            <a:r>
              <a:rPr lang="en-US" altLang="ko-KR" baseline="0" dirty="0" smtClean="0"/>
              <a:t>1000nm</a:t>
            </a:r>
            <a:r>
              <a:rPr lang="ko-KR" altLang="en-US" baseline="0" dirty="0" smtClean="0"/>
              <a:t>로 아주 먼 경우에는 에너지 전달이</a:t>
            </a:r>
            <a:endParaRPr lang="en-US" altLang="ko-KR" baseline="0" dirty="0" smtClean="0"/>
          </a:p>
          <a:p>
            <a:r>
              <a:rPr lang="ko-KR" altLang="en-US" baseline="0" dirty="0" smtClean="0"/>
              <a:t>되지 않는 결과를 확인 할 수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결과적으로 </a:t>
            </a:r>
            <a:r>
              <a:rPr lang="en-US" altLang="ko-KR" baseline="0" dirty="0" smtClean="0"/>
              <a:t>multi slab waveguide</a:t>
            </a:r>
            <a:r>
              <a:rPr lang="ko-KR" altLang="en-US" baseline="0" dirty="0" smtClean="0"/>
              <a:t>에 대해 각 </a:t>
            </a:r>
            <a:r>
              <a:rPr lang="en-US" altLang="ko-KR" baseline="0" dirty="0" err="1" smtClean="0"/>
              <a:t>eigenmode</a:t>
            </a:r>
            <a:r>
              <a:rPr lang="ko-KR" altLang="en-US" baseline="0" dirty="0" smtClean="0"/>
              <a:t> 프로파일을 계산하고 </a:t>
            </a:r>
            <a:r>
              <a:rPr lang="en-US" altLang="ko-KR" baseline="0" dirty="0" smtClean="0"/>
              <a:t>CMT </a:t>
            </a:r>
            <a:r>
              <a:rPr lang="ko-KR" altLang="en-US" baseline="0" dirty="0" smtClean="0"/>
              <a:t>기반의 모드 결합 관계 해석을 통해 전체 구조에 대한 필드 분포를 계산할 수 있다는 것을 시뮬레이션을 통해 검증할 수 있었습니다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7099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7811-B6EC-475C-9AA6-D27E8F155B7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7142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107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991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11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575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73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28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22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53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378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307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225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-심플크림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D:\Download\logo%26ui%282%29\globalsymbol_eng2_larg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294" y="116632"/>
            <a:ext cx="1238608" cy="40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997" y="5914768"/>
            <a:ext cx="9144000" cy="943232"/>
          </a:xfrm>
          <a:prstGeom prst="rect">
            <a:avLst/>
          </a:prstGeom>
          <a:solidFill>
            <a:srgbClr val="D6C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6009780"/>
            <a:ext cx="9144000" cy="848220"/>
          </a:xfrm>
          <a:prstGeom prst="rect">
            <a:avLst/>
          </a:prstGeom>
          <a:solidFill>
            <a:srgbClr val="7C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953079" y="6021288"/>
            <a:ext cx="333601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1400" b="1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en-US" altLang="ko-KR" sz="1400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NTEGRATED </a:t>
            </a:r>
          </a:p>
          <a:p>
            <a:pPr>
              <a:lnSpc>
                <a:spcPct val="90000"/>
              </a:lnSpc>
            </a:pPr>
            <a:r>
              <a:rPr lang="en-US" altLang="ko-KR" sz="1400" b="1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P</a:t>
            </a:r>
            <a:r>
              <a:rPr lang="en-US" altLang="ko-KR" sz="1400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HOTONIC </a:t>
            </a:r>
          </a:p>
          <a:p>
            <a:pPr>
              <a:lnSpc>
                <a:spcPct val="90000"/>
              </a:lnSpc>
            </a:pPr>
            <a:r>
              <a:rPr lang="en-US" altLang="ko-KR" sz="1400" b="1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r>
              <a:rPr lang="en-US" altLang="ko-KR" sz="1400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EVICES&amp; </a:t>
            </a:r>
          </a:p>
          <a:p>
            <a:pPr>
              <a:lnSpc>
                <a:spcPct val="90000"/>
              </a:lnSpc>
            </a:pPr>
            <a:r>
              <a:rPr lang="en-US" altLang="ko-KR" sz="1400" b="1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S</a:t>
            </a:r>
            <a:r>
              <a:rPr lang="en-US" altLang="ko-KR" sz="1400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YSTEMS </a:t>
            </a:r>
            <a:r>
              <a:rPr lang="en-US" altLang="ko-KR" sz="1400" b="1" spc="600" dirty="0">
                <a:solidFill>
                  <a:srgbClr val="D6CABC"/>
                </a:solidFill>
                <a:latin typeface="맑은 고딕" pitchFamily="50" charset="-127"/>
                <a:ea typeface="맑은 고딕" pitchFamily="50" charset="-127"/>
              </a:rPr>
              <a:t>LAB</a:t>
            </a:r>
            <a:endParaRPr lang="en-US" altLang="ko-KR" sz="6000" b="1" spc="600" dirty="0">
              <a:solidFill>
                <a:srgbClr val="D6CAB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1"/>
          </p:nvPr>
        </p:nvSpPr>
        <p:spPr>
          <a:xfrm>
            <a:off x="162620" y="2019300"/>
            <a:ext cx="6339780" cy="3708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>
                <a:solidFill>
                  <a:srgbClr val="3B3B3B"/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152400" y="6092258"/>
            <a:ext cx="60833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ko-KR" altLang="en-US" sz="1800" b="1" spc="0" smtClean="0">
                <a:solidFill>
                  <a:srgbClr val="D6CABC"/>
                </a:solidFill>
                <a:latin typeface="+mj-lt"/>
                <a:ea typeface="맑은 고딕" pitchFamily="50" charset="-127"/>
              </a:defRPr>
            </a:lvl1pPr>
            <a:lvl2pPr>
              <a:defRPr lang="ko-KR" altLang="en-US" sz="1800" spc="0" smtClean="0">
                <a:latin typeface="+mj-lt"/>
              </a:defRPr>
            </a:lvl2pPr>
            <a:lvl3pPr>
              <a:defRPr lang="ko-KR" altLang="en-US" sz="1800" spc="0" smtClean="0">
                <a:latin typeface="+mj-lt"/>
              </a:defRPr>
            </a:lvl3pPr>
            <a:lvl4pPr>
              <a:defRPr lang="ko-KR" altLang="en-US" sz="1800" spc="0" smtClean="0">
                <a:latin typeface="+mj-lt"/>
              </a:defRPr>
            </a:lvl4pPr>
            <a:lvl5pPr>
              <a:defRPr lang="ko-KR" altLang="en-US" sz="1800" spc="0">
                <a:latin typeface="+mj-lt"/>
              </a:defRPr>
            </a:lvl5pPr>
          </a:lstStyle>
          <a:p>
            <a:pPr marL="0" lvl="0" indent="0">
              <a:lnSpc>
                <a:spcPct val="90000"/>
              </a:lnSpc>
              <a:buNone/>
            </a:pPr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569178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용-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251520" y="332656"/>
            <a:ext cx="8640960" cy="0"/>
          </a:xfrm>
          <a:prstGeom prst="line">
            <a:avLst/>
          </a:prstGeom>
          <a:ln w="3175">
            <a:solidFill>
              <a:srgbClr val="68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020272" y="423013"/>
            <a:ext cx="3096344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NTEGRATED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P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HOTONIC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EVICES&amp; </a:t>
            </a:r>
          </a:p>
          <a:p>
            <a:pPr>
              <a:lnSpc>
                <a:spcPct val="90000"/>
              </a:lnSpc>
            </a:pP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S</a:t>
            </a:r>
            <a:r>
              <a:rPr lang="en-US" altLang="ko-KR" sz="1100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YSTEMS </a:t>
            </a:r>
            <a:r>
              <a:rPr lang="en-US" altLang="ko-KR" sz="1100" b="1" spc="600" dirty="0">
                <a:solidFill>
                  <a:srgbClr val="7E858E"/>
                </a:solidFill>
                <a:latin typeface="맑은 고딕" pitchFamily="50" charset="-127"/>
                <a:ea typeface="맑은 고딕" pitchFamily="50" charset="-127"/>
              </a:rPr>
              <a:t>LAB</a:t>
            </a:r>
            <a:endParaRPr lang="ko-KR" altLang="en-US" sz="1100" b="1" spc="600" dirty="0">
              <a:solidFill>
                <a:srgbClr val="7E858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292100" y="477044"/>
            <a:ext cx="6311900" cy="577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8B0029"/>
                </a:solidFill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86288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C32FE-8E64-499C-97FD-0843A8C5E467}" type="datetimeFigureOut">
              <a:rPr lang="ko-KR" altLang="en-US" smtClean="0"/>
              <a:t>2021-02-17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B0F5B-64F3-404E-85F4-7EFA101FFC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967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pds.korea.ac.k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wmf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2.bin"/><Relationship Id="rId39" Type="http://schemas.openxmlformats.org/officeDocument/2006/relationships/image" Target="../media/image26.emf"/><Relationship Id="rId21" Type="http://schemas.openxmlformats.org/officeDocument/2006/relationships/image" Target="../media/image16.wmf"/><Relationship Id="rId34" Type="http://schemas.openxmlformats.org/officeDocument/2006/relationships/oleObject" Target="../embeddings/oleObject16.bin"/><Relationship Id="rId42" Type="http://schemas.openxmlformats.org/officeDocument/2006/relationships/image" Target="../media/image29.emf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29" Type="http://schemas.openxmlformats.org/officeDocument/2006/relationships/image" Target="../media/image20.wmf"/><Relationship Id="rId41" Type="http://schemas.openxmlformats.org/officeDocument/2006/relationships/image" Target="../media/image28.e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wmf"/><Relationship Id="rId24" Type="http://schemas.openxmlformats.org/officeDocument/2006/relationships/oleObject" Target="../embeddings/oleObject11.bin"/><Relationship Id="rId32" Type="http://schemas.openxmlformats.org/officeDocument/2006/relationships/oleObject" Target="../embeddings/oleObject15.bin"/><Relationship Id="rId37" Type="http://schemas.openxmlformats.org/officeDocument/2006/relationships/image" Target="../media/image24.wmf"/><Relationship Id="rId40" Type="http://schemas.openxmlformats.org/officeDocument/2006/relationships/image" Target="../media/image27.emf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23" Type="http://schemas.openxmlformats.org/officeDocument/2006/relationships/image" Target="../media/image17.wmf"/><Relationship Id="rId28" Type="http://schemas.openxmlformats.org/officeDocument/2006/relationships/oleObject" Target="../embeddings/oleObject13.bin"/><Relationship Id="rId36" Type="http://schemas.openxmlformats.org/officeDocument/2006/relationships/oleObject" Target="../embeddings/oleObject17.bin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5.wmf"/><Relationship Id="rId31" Type="http://schemas.openxmlformats.org/officeDocument/2006/relationships/image" Target="../media/image2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19.wmf"/><Relationship Id="rId30" Type="http://schemas.openxmlformats.org/officeDocument/2006/relationships/oleObject" Target="../embeddings/oleObject14.bin"/><Relationship Id="rId35" Type="http://schemas.openxmlformats.org/officeDocument/2006/relationships/image" Target="../media/image23.wmf"/><Relationship Id="rId43" Type="http://schemas.openxmlformats.org/officeDocument/2006/relationships/image" Target="../media/image30.emf"/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4.xml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4.wmf"/><Relationship Id="rId25" Type="http://schemas.openxmlformats.org/officeDocument/2006/relationships/image" Target="../media/image18.wmf"/><Relationship Id="rId33" Type="http://schemas.openxmlformats.org/officeDocument/2006/relationships/image" Target="../media/image22.wmf"/><Relationship Id="rId38" Type="http://schemas.openxmlformats.org/officeDocument/2006/relationships/image" Target="../media/image25.em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wmf"/><Relationship Id="rId18" Type="http://schemas.openxmlformats.org/officeDocument/2006/relationships/oleObject" Target="../embeddings/oleObject25.bin"/><Relationship Id="rId26" Type="http://schemas.openxmlformats.org/officeDocument/2006/relationships/oleObject" Target="../embeddings/oleObject29.bin"/><Relationship Id="rId39" Type="http://schemas.openxmlformats.org/officeDocument/2006/relationships/image" Target="../media/image46.wmf"/><Relationship Id="rId21" Type="http://schemas.openxmlformats.org/officeDocument/2006/relationships/image" Target="../media/image39.wmf"/><Relationship Id="rId34" Type="http://schemas.openxmlformats.org/officeDocument/2006/relationships/image" Target="../media/image56.emf"/><Relationship Id="rId42" Type="http://schemas.openxmlformats.org/officeDocument/2006/relationships/oleObject" Target="../embeddings/oleObject35.bin"/><Relationship Id="rId47" Type="http://schemas.openxmlformats.org/officeDocument/2006/relationships/oleObject" Target="../embeddings/oleObject38.bin"/><Relationship Id="rId50" Type="http://schemas.openxmlformats.org/officeDocument/2006/relationships/image" Target="../media/image51.wmf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24.bin"/><Relationship Id="rId29" Type="http://schemas.openxmlformats.org/officeDocument/2006/relationships/image" Target="../media/image43.wmf"/><Relationship Id="rId11" Type="http://schemas.openxmlformats.org/officeDocument/2006/relationships/image" Target="../media/image34.wmf"/><Relationship Id="rId24" Type="http://schemas.openxmlformats.org/officeDocument/2006/relationships/oleObject" Target="../embeddings/oleObject28.bin"/><Relationship Id="rId32" Type="http://schemas.openxmlformats.org/officeDocument/2006/relationships/image" Target="../media/image54.png"/><Relationship Id="rId37" Type="http://schemas.openxmlformats.org/officeDocument/2006/relationships/image" Target="../media/image45.wmf"/><Relationship Id="rId40" Type="http://schemas.openxmlformats.org/officeDocument/2006/relationships/oleObject" Target="../embeddings/oleObject34.bin"/><Relationship Id="rId45" Type="http://schemas.openxmlformats.org/officeDocument/2006/relationships/image" Target="../media/image49.wmf"/><Relationship Id="rId53" Type="http://schemas.openxmlformats.org/officeDocument/2006/relationships/oleObject" Target="../embeddings/oleObject41.bin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21.bin"/><Relationship Id="rId19" Type="http://schemas.openxmlformats.org/officeDocument/2006/relationships/image" Target="../media/image38.wmf"/><Relationship Id="rId31" Type="http://schemas.openxmlformats.org/officeDocument/2006/relationships/image" Target="../media/image44.wmf"/><Relationship Id="rId44" Type="http://schemas.openxmlformats.org/officeDocument/2006/relationships/oleObject" Target="../embeddings/oleObject36.bin"/><Relationship Id="rId52" Type="http://schemas.openxmlformats.org/officeDocument/2006/relationships/image" Target="../media/image52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23.bin"/><Relationship Id="rId22" Type="http://schemas.openxmlformats.org/officeDocument/2006/relationships/oleObject" Target="../embeddings/oleObject27.bin"/><Relationship Id="rId27" Type="http://schemas.openxmlformats.org/officeDocument/2006/relationships/image" Target="../media/image42.wmf"/><Relationship Id="rId30" Type="http://schemas.openxmlformats.org/officeDocument/2006/relationships/oleObject" Target="../embeddings/oleObject31.bin"/><Relationship Id="rId35" Type="http://schemas.openxmlformats.org/officeDocument/2006/relationships/image" Target="../media/image57.emf"/><Relationship Id="rId43" Type="http://schemas.openxmlformats.org/officeDocument/2006/relationships/image" Target="../media/image48.wmf"/><Relationship Id="rId48" Type="http://schemas.openxmlformats.org/officeDocument/2006/relationships/image" Target="../media/image50.wmf"/><Relationship Id="rId8" Type="http://schemas.openxmlformats.org/officeDocument/2006/relationships/oleObject" Target="../embeddings/oleObject20.bin"/><Relationship Id="rId51" Type="http://schemas.openxmlformats.org/officeDocument/2006/relationships/oleObject" Target="../embeddings/oleObject40.bin"/><Relationship Id="rId3" Type="http://schemas.openxmlformats.org/officeDocument/2006/relationships/notesSlide" Target="../notesSlides/notesSlide5.xml"/><Relationship Id="rId12" Type="http://schemas.openxmlformats.org/officeDocument/2006/relationships/oleObject" Target="../embeddings/oleObject22.bin"/><Relationship Id="rId17" Type="http://schemas.openxmlformats.org/officeDocument/2006/relationships/image" Target="../media/image37.wmf"/><Relationship Id="rId25" Type="http://schemas.openxmlformats.org/officeDocument/2006/relationships/image" Target="../media/image41.wmf"/><Relationship Id="rId33" Type="http://schemas.openxmlformats.org/officeDocument/2006/relationships/image" Target="../media/image55.emf"/><Relationship Id="rId38" Type="http://schemas.openxmlformats.org/officeDocument/2006/relationships/oleObject" Target="../embeddings/oleObject33.bin"/><Relationship Id="rId46" Type="http://schemas.openxmlformats.org/officeDocument/2006/relationships/oleObject" Target="../embeddings/oleObject37.bin"/><Relationship Id="rId20" Type="http://schemas.openxmlformats.org/officeDocument/2006/relationships/oleObject" Target="../embeddings/oleObject26.bin"/><Relationship Id="rId41" Type="http://schemas.openxmlformats.org/officeDocument/2006/relationships/image" Target="../media/image47.wmf"/><Relationship Id="rId54" Type="http://schemas.openxmlformats.org/officeDocument/2006/relationships/image" Target="../media/image53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9.bin"/><Relationship Id="rId15" Type="http://schemas.openxmlformats.org/officeDocument/2006/relationships/image" Target="../media/image36.wmf"/><Relationship Id="rId23" Type="http://schemas.openxmlformats.org/officeDocument/2006/relationships/image" Target="../media/image40.wmf"/><Relationship Id="rId28" Type="http://schemas.openxmlformats.org/officeDocument/2006/relationships/oleObject" Target="../embeddings/oleObject30.bin"/><Relationship Id="rId36" Type="http://schemas.openxmlformats.org/officeDocument/2006/relationships/oleObject" Target="../embeddings/oleObject32.bin"/><Relationship Id="rId49" Type="http://schemas.openxmlformats.org/officeDocument/2006/relationships/oleObject" Target="../embeddings/oleObject3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13" Type="http://schemas.openxmlformats.org/officeDocument/2006/relationships/image" Target="../media/image35.png"/><Relationship Id="rId18" Type="http://schemas.openxmlformats.org/officeDocument/2006/relationships/image" Target="../media/image68.emf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70.emf"/><Relationship Id="rId7" Type="http://schemas.openxmlformats.org/officeDocument/2006/relationships/image" Target="../media/image59.wmf"/><Relationship Id="rId12" Type="http://schemas.openxmlformats.org/officeDocument/2006/relationships/image" Target="../media/image63.emf"/><Relationship Id="rId17" Type="http://schemas.openxmlformats.org/officeDocument/2006/relationships/image" Target="../media/image67.e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6.emf"/><Relationship Id="rId20" Type="http://schemas.openxmlformats.org/officeDocument/2006/relationships/image" Target="../media/image42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33.png"/><Relationship Id="rId5" Type="http://schemas.openxmlformats.org/officeDocument/2006/relationships/image" Target="../media/image58.wmf"/><Relationship Id="rId15" Type="http://schemas.openxmlformats.org/officeDocument/2006/relationships/image" Target="../media/image65.emf"/><Relationship Id="rId23" Type="http://schemas.openxmlformats.org/officeDocument/2006/relationships/image" Target="../media/image71.emf"/><Relationship Id="rId10" Type="http://schemas.openxmlformats.org/officeDocument/2006/relationships/image" Target="../media/image62.emf"/><Relationship Id="rId19" Type="http://schemas.openxmlformats.org/officeDocument/2006/relationships/image" Target="../media/image69.e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61.emf"/><Relationship Id="rId14" Type="http://schemas.openxmlformats.org/officeDocument/2006/relationships/image" Target="../media/image64.emf"/><Relationship Id="rId22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oleObject" Target="../embeddings/oleObject49.bin"/><Relationship Id="rId21" Type="http://schemas.openxmlformats.org/officeDocument/2006/relationships/oleObject" Target="../embeddings/oleObject47.bin"/><Relationship Id="rId34" Type="http://schemas.openxmlformats.org/officeDocument/2006/relationships/image" Target="../media/image83.emf"/><Relationship Id="rId42" Type="http://schemas.openxmlformats.org/officeDocument/2006/relationships/oleObject" Target="../embeddings/oleObject55.bin"/><Relationship Id="rId47" Type="http://schemas.openxmlformats.org/officeDocument/2006/relationships/oleObject" Target="../embeddings/oleObject57.bin"/><Relationship Id="rId50" Type="http://schemas.openxmlformats.org/officeDocument/2006/relationships/oleObject" Target="../embeddings/oleObject59.bin"/><Relationship Id="rId55" Type="http://schemas.openxmlformats.org/officeDocument/2006/relationships/oleObject" Target="../embeddings/oleObject61.bin"/><Relationship Id="rId63" Type="http://schemas.openxmlformats.org/officeDocument/2006/relationships/oleObject" Target="../embeddings/oleObject64.bin"/><Relationship Id="rId7" Type="http://schemas.openxmlformats.org/officeDocument/2006/relationships/image" Target="../media/image76.e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81.emf"/><Relationship Id="rId29" Type="http://schemas.openxmlformats.org/officeDocument/2006/relationships/image" Target="../media/image56.png"/><Relationship Id="rId11" Type="http://schemas.openxmlformats.org/officeDocument/2006/relationships/image" Target="../media/image72.wmf"/><Relationship Id="rId24" Type="http://schemas.openxmlformats.org/officeDocument/2006/relationships/oleObject" Target="../embeddings/oleObject48.bin"/><Relationship Id="rId32" Type="http://schemas.openxmlformats.org/officeDocument/2006/relationships/image" Target="../media/image57.png"/><Relationship Id="rId37" Type="http://schemas.openxmlformats.org/officeDocument/2006/relationships/oleObject" Target="../embeddings/oleObject53.bin"/><Relationship Id="rId40" Type="http://schemas.openxmlformats.org/officeDocument/2006/relationships/oleObject" Target="../embeddings/oleObject54.bin"/><Relationship Id="rId45" Type="http://schemas.openxmlformats.org/officeDocument/2006/relationships/oleObject" Target="../embeddings/oleObject56.bin"/><Relationship Id="rId53" Type="http://schemas.openxmlformats.org/officeDocument/2006/relationships/oleObject" Target="../embeddings/oleObject60.bin"/><Relationship Id="rId58" Type="http://schemas.openxmlformats.org/officeDocument/2006/relationships/oleObject" Target="../embeddings/oleObject62.bin"/><Relationship Id="rId5" Type="http://schemas.openxmlformats.org/officeDocument/2006/relationships/image" Target="../media/image74.png"/><Relationship Id="rId61" Type="http://schemas.openxmlformats.org/officeDocument/2006/relationships/oleObject" Target="../embeddings/oleObject63.bin"/><Relationship Id="rId19" Type="http://schemas.openxmlformats.org/officeDocument/2006/relationships/oleObject" Target="../embeddings/oleObject46.bin"/><Relationship Id="rId14" Type="http://schemas.openxmlformats.org/officeDocument/2006/relationships/image" Target="../media/image79.emf"/><Relationship Id="rId22" Type="http://schemas.openxmlformats.org/officeDocument/2006/relationships/oleObject" Target="../embeddings/oleObject47.bin"/><Relationship Id="rId27" Type="http://schemas.openxmlformats.org/officeDocument/2006/relationships/oleObject" Target="../embeddings/oleObject50.bin"/><Relationship Id="rId30" Type="http://schemas.openxmlformats.org/officeDocument/2006/relationships/oleObject" Target="../embeddings/oleObject51.bin"/><Relationship Id="rId35" Type="http://schemas.openxmlformats.org/officeDocument/2006/relationships/oleObject" Target="../embeddings/oleObject52.bin"/><Relationship Id="rId43" Type="http://schemas.openxmlformats.org/officeDocument/2006/relationships/oleObject" Target="../embeddings/oleObject55.bin"/><Relationship Id="rId48" Type="http://schemas.openxmlformats.org/officeDocument/2006/relationships/oleObject" Target="../embeddings/oleObject58.bin"/><Relationship Id="rId56" Type="http://schemas.openxmlformats.org/officeDocument/2006/relationships/image" Target="../media/image60.png"/><Relationship Id="rId64" Type="http://schemas.openxmlformats.org/officeDocument/2006/relationships/oleObject" Target="../embeddings/oleObject65.bin"/><Relationship Id="rId8" Type="http://schemas.openxmlformats.org/officeDocument/2006/relationships/image" Target="../media/image77.emf"/><Relationship Id="rId51" Type="http://schemas.openxmlformats.org/officeDocument/2006/relationships/oleObject" Target="../embeddings/oleObject59.bin"/><Relationship Id="rId3" Type="http://schemas.openxmlformats.org/officeDocument/2006/relationships/notesSlide" Target="../notesSlides/notesSlide7.xml"/><Relationship Id="rId12" Type="http://schemas.openxmlformats.org/officeDocument/2006/relationships/oleObject" Target="../embeddings/oleObject44.bin"/><Relationship Id="rId17" Type="http://schemas.openxmlformats.org/officeDocument/2006/relationships/oleObject" Target="../embeddings/oleObject45.bin"/><Relationship Id="rId25" Type="http://schemas.openxmlformats.org/officeDocument/2006/relationships/oleObject" Target="../embeddings/oleObject49.bin"/><Relationship Id="rId33" Type="http://schemas.openxmlformats.org/officeDocument/2006/relationships/image" Target="../media/image82.emf"/><Relationship Id="rId38" Type="http://schemas.openxmlformats.org/officeDocument/2006/relationships/oleObject" Target="../embeddings/oleObject53.bin"/><Relationship Id="rId46" Type="http://schemas.openxmlformats.org/officeDocument/2006/relationships/oleObject" Target="../embeddings/oleObject57.bin"/><Relationship Id="rId59" Type="http://schemas.openxmlformats.org/officeDocument/2006/relationships/image" Target="../media/image61.png"/><Relationship Id="rId20" Type="http://schemas.openxmlformats.org/officeDocument/2006/relationships/oleObject" Target="../embeddings/oleObject46.bin"/><Relationship Id="rId41" Type="http://schemas.openxmlformats.org/officeDocument/2006/relationships/image" Target="../media/image30.emf"/><Relationship Id="rId54" Type="http://schemas.openxmlformats.org/officeDocument/2006/relationships/oleObject" Target="../embeddings/oleObject61.bin"/><Relationship Id="rId62" Type="http://schemas.openxmlformats.org/officeDocument/2006/relationships/oleObject" Target="../embeddings/oleObject64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75.emf"/><Relationship Id="rId15" Type="http://schemas.openxmlformats.org/officeDocument/2006/relationships/image" Target="../media/image80.emf"/><Relationship Id="rId23" Type="http://schemas.openxmlformats.org/officeDocument/2006/relationships/oleObject" Target="../embeddings/oleObject48.bin"/><Relationship Id="rId28" Type="http://schemas.openxmlformats.org/officeDocument/2006/relationships/oleObject" Target="../embeddings/oleObject50.bin"/><Relationship Id="rId36" Type="http://schemas.openxmlformats.org/officeDocument/2006/relationships/oleObject" Target="../embeddings/oleObject52.bin"/><Relationship Id="rId49" Type="http://schemas.openxmlformats.org/officeDocument/2006/relationships/oleObject" Target="../embeddings/oleObject58.bin"/><Relationship Id="rId57" Type="http://schemas.openxmlformats.org/officeDocument/2006/relationships/oleObject" Target="../embeddings/oleObject62.bin"/><Relationship Id="rId10" Type="http://schemas.openxmlformats.org/officeDocument/2006/relationships/oleObject" Target="../embeddings/oleObject44.bin"/><Relationship Id="rId31" Type="http://schemas.openxmlformats.org/officeDocument/2006/relationships/oleObject" Target="../embeddings/oleObject51.bin"/><Relationship Id="rId44" Type="http://schemas.openxmlformats.org/officeDocument/2006/relationships/oleObject" Target="../embeddings/oleObject56.bin"/><Relationship Id="rId52" Type="http://schemas.openxmlformats.org/officeDocument/2006/relationships/oleObject" Target="../embeddings/oleObject60.bin"/><Relationship Id="rId60" Type="http://schemas.openxmlformats.org/officeDocument/2006/relationships/oleObject" Target="../embeddings/oleObject63.bin"/><Relationship Id="rId65" Type="http://schemas.openxmlformats.org/officeDocument/2006/relationships/oleObject" Target="../embeddings/oleObject65.bin"/><Relationship Id="rId4" Type="http://schemas.openxmlformats.org/officeDocument/2006/relationships/image" Target="../media/image73.png"/><Relationship Id="rId9" Type="http://schemas.openxmlformats.org/officeDocument/2006/relationships/image" Target="../media/image78.emf"/><Relationship Id="rId13" Type="http://schemas.openxmlformats.org/officeDocument/2006/relationships/image" Target="../media/image72.wmf"/><Relationship Id="rId18" Type="http://schemas.openxmlformats.org/officeDocument/2006/relationships/oleObject" Target="../embeddings/oleObject45.bin"/><Relationship Id="rId39" Type="http://schemas.openxmlformats.org/officeDocument/2006/relationships/oleObject" Target="../embeddings/oleObject54.bin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wmf"/><Relationship Id="rId18" Type="http://schemas.openxmlformats.org/officeDocument/2006/relationships/image" Target="../media/image85.wmf"/><Relationship Id="rId26" Type="http://schemas.openxmlformats.org/officeDocument/2006/relationships/oleObject" Target="../embeddings/oleObject78.bin"/><Relationship Id="rId39" Type="http://schemas.openxmlformats.org/officeDocument/2006/relationships/image" Target="../media/image95.wmf"/><Relationship Id="rId21" Type="http://schemas.openxmlformats.org/officeDocument/2006/relationships/oleObject" Target="../embeddings/oleObject75.bin"/><Relationship Id="rId34" Type="http://schemas.openxmlformats.org/officeDocument/2006/relationships/oleObject" Target="../embeddings/oleObject82.bin"/><Relationship Id="rId42" Type="http://schemas.openxmlformats.org/officeDocument/2006/relationships/image" Target="../media/image98.emf"/><Relationship Id="rId47" Type="http://schemas.openxmlformats.org/officeDocument/2006/relationships/image" Target="../media/image103.emf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84.wmf"/><Relationship Id="rId29" Type="http://schemas.openxmlformats.org/officeDocument/2006/relationships/image" Target="../media/image90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15.wmf"/><Relationship Id="rId24" Type="http://schemas.openxmlformats.org/officeDocument/2006/relationships/image" Target="../media/image88.wmf"/><Relationship Id="rId32" Type="http://schemas.openxmlformats.org/officeDocument/2006/relationships/oleObject" Target="../embeddings/oleObject81.bin"/><Relationship Id="rId37" Type="http://schemas.openxmlformats.org/officeDocument/2006/relationships/image" Target="../media/image94.wmf"/><Relationship Id="rId40" Type="http://schemas.openxmlformats.org/officeDocument/2006/relationships/image" Target="../media/image96.emf"/><Relationship Id="rId45" Type="http://schemas.openxmlformats.org/officeDocument/2006/relationships/image" Target="../media/image101.emf"/><Relationship Id="rId5" Type="http://schemas.openxmlformats.org/officeDocument/2006/relationships/image" Target="../media/image12.wmf"/><Relationship Id="rId15" Type="http://schemas.openxmlformats.org/officeDocument/2006/relationships/oleObject" Target="../embeddings/oleObject72.bin"/><Relationship Id="rId23" Type="http://schemas.openxmlformats.org/officeDocument/2006/relationships/oleObject" Target="../embeddings/oleObject76.bin"/><Relationship Id="rId28" Type="http://schemas.openxmlformats.org/officeDocument/2006/relationships/oleObject" Target="../embeddings/oleObject79.bin"/><Relationship Id="rId36" Type="http://schemas.openxmlformats.org/officeDocument/2006/relationships/oleObject" Target="../embeddings/oleObject83.bin"/><Relationship Id="rId10" Type="http://schemas.openxmlformats.org/officeDocument/2006/relationships/oleObject" Target="../embeddings/oleObject69.bin"/><Relationship Id="rId19" Type="http://schemas.openxmlformats.org/officeDocument/2006/relationships/oleObject" Target="../embeddings/oleObject74.bin"/><Relationship Id="rId31" Type="http://schemas.openxmlformats.org/officeDocument/2006/relationships/image" Target="../media/image91.wmf"/><Relationship Id="rId44" Type="http://schemas.openxmlformats.org/officeDocument/2006/relationships/image" Target="../media/image100.emf"/><Relationship Id="rId4" Type="http://schemas.openxmlformats.org/officeDocument/2006/relationships/oleObject" Target="../embeddings/oleObject66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71.bin"/><Relationship Id="rId22" Type="http://schemas.openxmlformats.org/officeDocument/2006/relationships/image" Target="../media/image87.wmf"/><Relationship Id="rId27" Type="http://schemas.openxmlformats.org/officeDocument/2006/relationships/image" Target="../media/image89.wmf"/><Relationship Id="rId30" Type="http://schemas.openxmlformats.org/officeDocument/2006/relationships/oleObject" Target="../embeddings/oleObject80.bin"/><Relationship Id="rId35" Type="http://schemas.openxmlformats.org/officeDocument/2006/relationships/image" Target="../media/image93.wmf"/><Relationship Id="rId43" Type="http://schemas.openxmlformats.org/officeDocument/2006/relationships/image" Target="../media/image99.emf"/><Relationship Id="rId8" Type="http://schemas.openxmlformats.org/officeDocument/2006/relationships/oleObject" Target="../embeddings/oleObject68.bin"/><Relationship Id="rId3" Type="http://schemas.openxmlformats.org/officeDocument/2006/relationships/notesSlide" Target="../notesSlides/notesSlide8.xml"/><Relationship Id="rId12" Type="http://schemas.openxmlformats.org/officeDocument/2006/relationships/oleObject" Target="../embeddings/oleObject70.bin"/><Relationship Id="rId17" Type="http://schemas.openxmlformats.org/officeDocument/2006/relationships/oleObject" Target="../embeddings/oleObject73.bin"/><Relationship Id="rId25" Type="http://schemas.openxmlformats.org/officeDocument/2006/relationships/oleObject" Target="../embeddings/oleObject77.bin"/><Relationship Id="rId33" Type="http://schemas.openxmlformats.org/officeDocument/2006/relationships/image" Target="../media/image92.wmf"/><Relationship Id="rId38" Type="http://schemas.openxmlformats.org/officeDocument/2006/relationships/oleObject" Target="../embeddings/oleObject84.bin"/><Relationship Id="rId46" Type="http://schemas.openxmlformats.org/officeDocument/2006/relationships/image" Target="../media/image102.emf"/><Relationship Id="rId20" Type="http://schemas.openxmlformats.org/officeDocument/2006/relationships/image" Target="../media/image86.wmf"/><Relationship Id="rId41" Type="http://schemas.openxmlformats.org/officeDocument/2006/relationships/image" Target="../media/image97.e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7.emf"/><Relationship Id="rId18" Type="http://schemas.openxmlformats.org/officeDocument/2006/relationships/image" Target="../media/image122.emf"/><Relationship Id="rId26" Type="http://schemas.openxmlformats.org/officeDocument/2006/relationships/image" Target="../media/image107.wmf"/><Relationship Id="rId3" Type="http://schemas.openxmlformats.org/officeDocument/2006/relationships/notesSlide" Target="../notesSlides/notesSlide9.xml"/><Relationship Id="rId21" Type="http://schemas.openxmlformats.org/officeDocument/2006/relationships/oleObject" Target="../embeddings/oleObject86.bin"/><Relationship Id="rId34" Type="http://schemas.openxmlformats.org/officeDocument/2006/relationships/image" Target="../media/image104.png"/><Relationship Id="rId7" Type="http://schemas.openxmlformats.org/officeDocument/2006/relationships/image" Target="../media/image111.emf"/><Relationship Id="rId12" Type="http://schemas.openxmlformats.org/officeDocument/2006/relationships/image" Target="../media/image116.emf"/><Relationship Id="rId17" Type="http://schemas.openxmlformats.org/officeDocument/2006/relationships/image" Target="../media/image121.emf"/><Relationship Id="rId25" Type="http://schemas.openxmlformats.org/officeDocument/2006/relationships/oleObject" Target="../embeddings/oleObject88.bin"/><Relationship Id="rId33" Type="http://schemas.openxmlformats.org/officeDocument/2006/relationships/image" Target="../media/image10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20.emf"/><Relationship Id="rId20" Type="http://schemas.openxmlformats.org/officeDocument/2006/relationships/image" Target="../media/image104.wmf"/><Relationship Id="rId29" Type="http://schemas.openxmlformats.org/officeDocument/2006/relationships/image" Target="../media/image99.png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0.emf"/><Relationship Id="rId11" Type="http://schemas.openxmlformats.org/officeDocument/2006/relationships/image" Target="../media/image115.emf"/><Relationship Id="rId24" Type="http://schemas.openxmlformats.org/officeDocument/2006/relationships/image" Target="../media/image106.wmf"/><Relationship Id="rId32" Type="http://schemas.openxmlformats.org/officeDocument/2006/relationships/image" Target="../media/image102.png"/><Relationship Id="rId5" Type="http://schemas.openxmlformats.org/officeDocument/2006/relationships/image" Target="../media/image109.emf"/><Relationship Id="rId15" Type="http://schemas.openxmlformats.org/officeDocument/2006/relationships/image" Target="../media/image119.emf"/><Relationship Id="rId23" Type="http://schemas.openxmlformats.org/officeDocument/2006/relationships/oleObject" Target="../embeddings/oleObject87.bin"/><Relationship Id="rId28" Type="http://schemas.openxmlformats.org/officeDocument/2006/relationships/image" Target="../media/image98.png"/><Relationship Id="rId10" Type="http://schemas.openxmlformats.org/officeDocument/2006/relationships/image" Target="../media/image114.emf"/><Relationship Id="rId19" Type="http://schemas.openxmlformats.org/officeDocument/2006/relationships/oleObject" Target="../embeddings/oleObject85.bin"/><Relationship Id="rId31" Type="http://schemas.openxmlformats.org/officeDocument/2006/relationships/image" Target="../media/image101.png"/><Relationship Id="rId4" Type="http://schemas.openxmlformats.org/officeDocument/2006/relationships/image" Target="../media/image108.emf"/><Relationship Id="rId9" Type="http://schemas.openxmlformats.org/officeDocument/2006/relationships/image" Target="../media/image113.emf"/><Relationship Id="rId14" Type="http://schemas.openxmlformats.org/officeDocument/2006/relationships/image" Target="../media/image118.emf"/><Relationship Id="rId22" Type="http://schemas.openxmlformats.org/officeDocument/2006/relationships/image" Target="../media/image105.wmf"/><Relationship Id="rId27" Type="http://schemas.openxmlformats.org/officeDocument/2006/relationships/image" Target="../media/image97.png"/><Relationship Id="rId30" Type="http://schemas.openxmlformats.org/officeDocument/2006/relationships/image" Target="../media/image100.png"/><Relationship Id="rId35" Type="http://schemas.openxmlformats.org/officeDocument/2006/relationships/image" Target="../media/image123.emf"/><Relationship Id="rId8" Type="http://schemas.openxmlformats.org/officeDocument/2006/relationships/image" Target="../media/image112.emf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8.wmf"/><Relationship Id="rId18" Type="http://schemas.openxmlformats.org/officeDocument/2006/relationships/oleObject" Target="../embeddings/oleObject96.bin"/><Relationship Id="rId26" Type="http://schemas.openxmlformats.org/officeDocument/2006/relationships/oleObject" Target="../embeddings/oleObject100.bin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132.wmf"/><Relationship Id="rId7" Type="http://schemas.openxmlformats.org/officeDocument/2006/relationships/image" Target="../media/image125.wmf"/><Relationship Id="rId12" Type="http://schemas.openxmlformats.org/officeDocument/2006/relationships/oleObject" Target="../embeddings/oleObject93.bin"/><Relationship Id="rId17" Type="http://schemas.openxmlformats.org/officeDocument/2006/relationships/image" Target="../media/image130.wmf"/><Relationship Id="rId25" Type="http://schemas.openxmlformats.org/officeDocument/2006/relationships/image" Target="../media/image134.wmf"/><Relationship Id="rId33" Type="http://schemas.openxmlformats.org/officeDocument/2006/relationships/image" Target="../media/image138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95.bin"/><Relationship Id="rId20" Type="http://schemas.openxmlformats.org/officeDocument/2006/relationships/oleObject" Target="../embeddings/oleObject97.bin"/><Relationship Id="rId29" Type="http://schemas.openxmlformats.org/officeDocument/2006/relationships/image" Target="../media/image136.wmf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0.bin"/><Relationship Id="rId11" Type="http://schemas.openxmlformats.org/officeDocument/2006/relationships/image" Target="../media/image127.wmf"/><Relationship Id="rId24" Type="http://schemas.openxmlformats.org/officeDocument/2006/relationships/oleObject" Target="../embeddings/oleObject99.bin"/><Relationship Id="rId32" Type="http://schemas.openxmlformats.org/officeDocument/2006/relationships/oleObject" Target="../embeddings/oleObject103.bin"/><Relationship Id="rId5" Type="http://schemas.openxmlformats.org/officeDocument/2006/relationships/image" Target="../media/image124.wmf"/><Relationship Id="rId15" Type="http://schemas.openxmlformats.org/officeDocument/2006/relationships/image" Target="../media/image129.wmf"/><Relationship Id="rId23" Type="http://schemas.openxmlformats.org/officeDocument/2006/relationships/image" Target="../media/image133.wmf"/><Relationship Id="rId28" Type="http://schemas.openxmlformats.org/officeDocument/2006/relationships/oleObject" Target="../embeddings/oleObject101.bin"/><Relationship Id="rId10" Type="http://schemas.openxmlformats.org/officeDocument/2006/relationships/oleObject" Target="../embeddings/oleObject92.bin"/><Relationship Id="rId19" Type="http://schemas.openxmlformats.org/officeDocument/2006/relationships/image" Target="../media/image131.wmf"/><Relationship Id="rId31" Type="http://schemas.openxmlformats.org/officeDocument/2006/relationships/image" Target="../media/image137.wmf"/><Relationship Id="rId4" Type="http://schemas.openxmlformats.org/officeDocument/2006/relationships/oleObject" Target="../embeddings/oleObject89.bin"/><Relationship Id="rId9" Type="http://schemas.openxmlformats.org/officeDocument/2006/relationships/image" Target="../media/image126.wmf"/><Relationship Id="rId14" Type="http://schemas.openxmlformats.org/officeDocument/2006/relationships/oleObject" Target="../embeddings/oleObject94.bin"/><Relationship Id="rId22" Type="http://schemas.openxmlformats.org/officeDocument/2006/relationships/oleObject" Target="../embeddings/oleObject98.bin"/><Relationship Id="rId27" Type="http://schemas.openxmlformats.org/officeDocument/2006/relationships/image" Target="../media/image135.wmf"/><Relationship Id="rId30" Type="http://schemas.openxmlformats.org/officeDocument/2006/relationships/oleObject" Target="../embeddings/oleObject102.bin"/><Relationship Id="rId8" Type="http://schemas.openxmlformats.org/officeDocument/2006/relationships/oleObject" Target="../embeddings/oleObject9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emf"/><Relationship Id="rId3" Type="http://schemas.openxmlformats.org/officeDocument/2006/relationships/image" Target="../media/image141.emf"/><Relationship Id="rId7" Type="http://schemas.openxmlformats.org/officeDocument/2006/relationships/image" Target="../media/image14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4.emf"/><Relationship Id="rId11" Type="http://schemas.openxmlformats.org/officeDocument/2006/relationships/image" Target="../media/image149.emf"/><Relationship Id="rId5" Type="http://schemas.openxmlformats.org/officeDocument/2006/relationships/image" Target="../media/image143.emf"/><Relationship Id="rId10" Type="http://schemas.openxmlformats.org/officeDocument/2006/relationships/image" Target="../media/image148.emf"/><Relationship Id="rId4" Type="http://schemas.openxmlformats.org/officeDocument/2006/relationships/image" Target="../media/image142.emf"/><Relationship Id="rId9" Type="http://schemas.openxmlformats.org/officeDocument/2006/relationships/image" Target="../media/image14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emf"/><Relationship Id="rId3" Type="http://schemas.openxmlformats.org/officeDocument/2006/relationships/image" Target="../media/image150.emf"/><Relationship Id="rId7" Type="http://schemas.openxmlformats.org/officeDocument/2006/relationships/image" Target="../media/image15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3.emf"/><Relationship Id="rId5" Type="http://schemas.openxmlformats.org/officeDocument/2006/relationships/image" Target="../media/image152.emf"/><Relationship Id="rId10" Type="http://schemas.openxmlformats.org/officeDocument/2006/relationships/image" Target="../media/image157.emf"/><Relationship Id="rId4" Type="http://schemas.openxmlformats.org/officeDocument/2006/relationships/image" Target="../media/image151.emf"/><Relationship Id="rId9" Type="http://schemas.openxmlformats.org/officeDocument/2006/relationships/image" Target="../media/image156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13" Type="http://schemas.openxmlformats.org/officeDocument/2006/relationships/oleObject" Target="../embeddings/oleObject108.bin"/><Relationship Id="rId18" Type="http://schemas.openxmlformats.org/officeDocument/2006/relationships/image" Target="../media/image164.wmf"/><Relationship Id="rId26" Type="http://schemas.openxmlformats.org/officeDocument/2006/relationships/image" Target="../media/image166.wmf"/><Relationship Id="rId3" Type="http://schemas.openxmlformats.org/officeDocument/2006/relationships/notesSlide" Target="../notesSlides/notesSlide14.xml"/><Relationship Id="rId21" Type="http://schemas.openxmlformats.org/officeDocument/2006/relationships/image" Target="../media/image135.png"/><Relationship Id="rId7" Type="http://schemas.openxmlformats.org/officeDocument/2006/relationships/oleObject" Target="../embeddings/oleObject105.bin"/><Relationship Id="rId12" Type="http://schemas.openxmlformats.org/officeDocument/2006/relationships/image" Target="../media/image161.wmf"/><Relationship Id="rId17" Type="http://schemas.openxmlformats.org/officeDocument/2006/relationships/oleObject" Target="../embeddings/oleObject110.bin"/><Relationship Id="rId25" Type="http://schemas.openxmlformats.org/officeDocument/2006/relationships/oleObject" Target="../embeddings/oleObject112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63.wmf"/><Relationship Id="rId20" Type="http://schemas.openxmlformats.org/officeDocument/2006/relationships/image" Target="../media/image165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8.wmf"/><Relationship Id="rId11" Type="http://schemas.openxmlformats.org/officeDocument/2006/relationships/oleObject" Target="../embeddings/oleObject107.bin"/><Relationship Id="rId24" Type="http://schemas.openxmlformats.org/officeDocument/2006/relationships/image" Target="../media/image138.png"/><Relationship Id="rId5" Type="http://schemas.openxmlformats.org/officeDocument/2006/relationships/oleObject" Target="../embeddings/oleObject104.bin"/><Relationship Id="rId15" Type="http://schemas.openxmlformats.org/officeDocument/2006/relationships/oleObject" Target="../embeddings/oleObject109.bin"/><Relationship Id="rId23" Type="http://schemas.openxmlformats.org/officeDocument/2006/relationships/image" Target="../media/image137.png"/><Relationship Id="rId28" Type="http://schemas.openxmlformats.org/officeDocument/2006/relationships/image" Target="../media/image167.wmf"/><Relationship Id="rId10" Type="http://schemas.openxmlformats.org/officeDocument/2006/relationships/image" Target="../media/image160.wmf"/><Relationship Id="rId19" Type="http://schemas.openxmlformats.org/officeDocument/2006/relationships/oleObject" Target="../embeddings/oleObject111.bin"/><Relationship Id="rId4" Type="http://schemas.openxmlformats.org/officeDocument/2006/relationships/image" Target="../media/image168.png"/><Relationship Id="rId9" Type="http://schemas.openxmlformats.org/officeDocument/2006/relationships/oleObject" Target="../embeddings/oleObject106.bin"/><Relationship Id="rId14" Type="http://schemas.openxmlformats.org/officeDocument/2006/relationships/image" Target="../media/image162.wmf"/><Relationship Id="rId22" Type="http://schemas.openxmlformats.org/officeDocument/2006/relationships/image" Target="../media/image136.png"/><Relationship Id="rId27" Type="http://schemas.openxmlformats.org/officeDocument/2006/relationships/oleObject" Target="../embeddings/oleObject1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2.emf"/><Relationship Id="rId5" Type="http://schemas.openxmlformats.org/officeDocument/2006/relationships/image" Target="../media/image171.emf"/><Relationship Id="rId4" Type="http://schemas.openxmlformats.org/officeDocument/2006/relationships/image" Target="../media/image17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/><Relationship Id="rId2" Type="http://schemas.openxmlformats.org/officeDocument/2006/relationships/image" Target="../media/image173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6.emf"/><Relationship Id="rId4" Type="http://schemas.openxmlformats.org/officeDocument/2006/relationships/image" Target="../media/image17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986BCBAE-A8ED-48B1-973E-E87C4427AE1E}"/>
              </a:ext>
            </a:extLst>
          </p:cNvPr>
          <p:cNvSpPr txBox="1">
            <a:spLocks/>
          </p:cNvSpPr>
          <p:nvPr/>
        </p:nvSpPr>
        <p:spPr>
          <a:xfrm>
            <a:off x="0" y="2060848"/>
            <a:ext cx="9144000" cy="18641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b="1" dirty="0" smtClean="0">
                <a:solidFill>
                  <a:schemeClr val="accent2">
                    <a:lumMod val="50000"/>
                  </a:schemeClr>
                </a:solidFill>
              </a:rPr>
              <a:t>다중 </a:t>
            </a:r>
            <a:r>
              <a:rPr lang="ko-KR" alt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슬랩</a:t>
            </a:r>
            <a:r>
              <a:rPr lang="ko-KR" alt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ko-KR" altLang="en-US" sz="2400" b="1" dirty="0" err="1" smtClean="0">
                <a:solidFill>
                  <a:schemeClr val="accent2">
                    <a:lumMod val="50000"/>
                  </a:schemeClr>
                </a:solidFill>
              </a:rPr>
              <a:t>도파관</a:t>
            </a:r>
            <a:r>
              <a:rPr lang="ko-KR" alt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내부 전반사의 결합모드이론 해석</a:t>
            </a:r>
            <a:endParaRPr lang="ko-KR" alt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D078431-1E98-49B6-B02E-F0F11978DDE6}"/>
              </a:ext>
            </a:extLst>
          </p:cNvPr>
          <p:cNvSpPr/>
          <p:nvPr/>
        </p:nvSpPr>
        <p:spPr>
          <a:xfrm>
            <a:off x="827585" y="3717032"/>
            <a:ext cx="7488831" cy="18364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16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Feb. 7, 2021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ko-KR" altLang="en-US" sz="1400" b="1" u="sng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박성재</a:t>
            </a:r>
            <a:r>
              <a:rPr lang="en-US" altLang="ko-KR" sz="1400" b="1" u="sng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en-US" altLang="ko-KR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ko-KR" altLang="en-US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이종현</a:t>
            </a:r>
            <a:r>
              <a:rPr lang="en-US" altLang="ko-KR" sz="1400" b="1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en-US" altLang="ko-KR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ko-KR" altLang="en-US" sz="1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나세환</a:t>
            </a:r>
            <a:r>
              <a:rPr lang="en-US" altLang="ko-KR" sz="1400" b="1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en-US" altLang="ko-KR" sz="14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ko-KR" altLang="en-US" sz="1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백웅재</a:t>
            </a:r>
            <a:r>
              <a:rPr lang="en-US" altLang="ko-KR" sz="1400" b="1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altLang="ko-KR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ko-KR" altLang="en-US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백승인</a:t>
            </a:r>
            <a:r>
              <a:rPr lang="en-US" altLang="ko-KR" sz="1400" b="1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en-US" altLang="ko-KR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ko-KR" altLang="en-US" sz="1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김휘</a:t>
            </a:r>
            <a:r>
              <a:rPr lang="en-US" altLang="ko-KR" sz="1400" b="1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1*</a:t>
            </a:r>
            <a:endParaRPr lang="en-US" altLang="ko-KR" sz="1400" b="1" baseline="50000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altLang="ko-KR" sz="1600" b="1" baseline="30000" dirty="0" smtClean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altLang="ko-KR" sz="1600" b="1" baseline="30000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altLang="ko-KR" sz="1400" b="1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ko-KR" altLang="en-US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고려대학교 세종캠퍼스 전자</a:t>
            </a:r>
            <a:r>
              <a:rPr lang="en-US" altLang="ko-KR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·</a:t>
            </a:r>
            <a:r>
              <a:rPr lang="ko-KR" altLang="en-US" sz="1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정보공학과</a:t>
            </a:r>
            <a:r>
              <a:rPr lang="en-US" altLang="ko-KR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altLang="ko-KR" sz="1400" b="1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ko-KR" altLang="en-US" sz="1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일리노이</a:t>
            </a:r>
            <a:r>
              <a:rPr lang="ko-KR" altLang="en-US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대학교 응용물리학과</a:t>
            </a:r>
            <a:r>
              <a:rPr lang="en-US" altLang="ko-KR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altLang="ko-KR" sz="1400" b="1" baseline="5000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ko-KR" altLang="en-US" sz="1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삼성디스플레이</a:t>
            </a:r>
            <a:endParaRPr lang="en-US" altLang="ko-KR" sz="1400" b="1" dirty="0" smtClean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altLang="ko-KR" sz="1600" b="1" dirty="0" smtClean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altLang="ko-KR" sz="16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"/>
              </a:rPr>
              <a:t>http</a:t>
            </a:r>
            <a:r>
              <a:rPr lang="en-US" altLang="ko-KR" sz="16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"/>
              </a:rPr>
              <a:t>://</a:t>
            </a:r>
            <a:r>
              <a:rPr lang="en-US" altLang="ko-KR" sz="16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"/>
              </a:rPr>
              <a:t>ipds.korea.ac.kr</a:t>
            </a:r>
            <a:endParaRPr lang="en-US" altLang="ko-KR" sz="16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547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FA42DBF2-CDDA-4C86-B406-F7ED61B766F7}"/>
              </a:ext>
            </a:extLst>
          </p:cNvPr>
          <p:cNvSpPr txBox="1">
            <a:spLocks/>
          </p:cNvSpPr>
          <p:nvPr/>
        </p:nvSpPr>
        <p:spPr>
          <a:xfrm>
            <a:off x="5740" y="519645"/>
            <a:ext cx="3377404" cy="99335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400" dirty="0"/>
              <a:t>Contents</a:t>
            </a:r>
            <a:endParaRPr lang="ko-KR" altLang="en-US" sz="54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00EF2F5-9F81-4234-A993-59C949C51F45}"/>
              </a:ext>
            </a:extLst>
          </p:cNvPr>
          <p:cNvSpPr/>
          <p:nvPr/>
        </p:nvSpPr>
        <p:spPr>
          <a:xfrm>
            <a:off x="395536" y="1916832"/>
            <a:ext cx="8208912" cy="41334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 slab waveguide analysis</a:t>
            </a:r>
            <a:endParaRPr lang="en-US" altLang="ko-K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 slab waveguide analysis</a:t>
            </a:r>
            <a:endParaRPr lang="en-US" altLang="ko-K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ko-KR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7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Issue of waveguide separation</a:t>
            </a:r>
            <a:endParaRPr lang="ko-KR" alt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15C7581-29BB-4308-AD37-527AA01F3E17}"/>
              </a:ext>
            </a:extLst>
          </p:cNvPr>
          <p:cNvSpPr txBox="1"/>
          <p:nvPr/>
        </p:nvSpPr>
        <p:spPr>
          <a:xfrm>
            <a:off x="2027931" y="3733946"/>
            <a:ext cx="978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slab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71CC05C-0C78-44BC-8304-1A086A39A5D8}"/>
              </a:ext>
            </a:extLst>
          </p:cNvPr>
          <p:cNvSpPr txBox="1"/>
          <p:nvPr/>
        </p:nvSpPr>
        <p:spPr>
          <a:xfrm>
            <a:off x="6039077" y="367176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slab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22B48B-1F07-4544-8CCF-DD010C28AF76}"/>
              </a:ext>
            </a:extLst>
          </p:cNvPr>
          <p:cNvSpPr txBox="1"/>
          <p:nvPr/>
        </p:nvSpPr>
        <p:spPr>
          <a:xfrm>
            <a:off x="540795" y="5589577"/>
            <a:ext cx="386653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/>
              <a:t>기존의 </a:t>
            </a:r>
            <a:r>
              <a:rPr lang="en-US" altLang="ko-KR" sz="1100" dirty="0"/>
              <a:t>multi-waveguide </a:t>
            </a:r>
            <a:r>
              <a:rPr lang="ko-KR" altLang="en-US" sz="1100" dirty="0" smtClean="0"/>
              <a:t>연구에서는 </a:t>
            </a:r>
            <a:r>
              <a:rPr lang="en-US" altLang="ko-KR" sz="1100" dirty="0"/>
              <a:t>waveguide </a:t>
            </a:r>
            <a:r>
              <a:rPr lang="ko-KR" altLang="en-US" sz="1100" dirty="0"/>
              <a:t>사이 간격이 </a:t>
            </a:r>
            <a:r>
              <a:rPr lang="ko-KR" altLang="en-US" sz="1100" dirty="0" smtClean="0"/>
              <a:t>완전하게 </a:t>
            </a:r>
            <a:r>
              <a:rPr lang="en-US" altLang="ko-KR" sz="1100" dirty="0" smtClean="0"/>
              <a:t>0</a:t>
            </a:r>
            <a:r>
              <a:rPr lang="ko-KR" altLang="en-US" sz="1100" dirty="0"/>
              <a:t>인</a:t>
            </a:r>
            <a:r>
              <a:rPr lang="en-US" altLang="ko-KR" sz="1100" dirty="0"/>
              <a:t> </a:t>
            </a:r>
            <a:r>
              <a:rPr lang="ko-KR" altLang="en-US" sz="1100" dirty="0" smtClean="0"/>
              <a:t>경우에 대한 </a:t>
            </a:r>
            <a:r>
              <a:rPr lang="ko-KR" altLang="en-US" sz="1100" dirty="0"/>
              <a:t>연구결과가 </a:t>
            </a:r>
            <a:r>
              <a:rPr lang="ko-KR" altLang="en-US" sz="1100" dirty="0" smtClean="0"/>
              <a:t>없음</a:t>
            </a:r>
            <a:r>
              <a:rPr lang="en-US" altLang="ko-KR" sz="1100" dirty="0" smtClean="0"/>
              <a:t>.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endParaRPr lang="en-US" altLang="ko-KR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 smtClean="0"/>
              <a:t>본 </a:t>
            </a:r>
            <a:r>
              <a:rPr lang="ko-KR" altLang="en-US" sz="1100" dirty="0"/>
              <a:t>연구는 전자장 해석 관련 여러 이슈들을 풀어나가는데 도움이 될 것으로 예상 됨</a:t>
            </a:r>
            <a:endParaRPr lang="en-US" altLang="ko-KR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9FB399-CE44-4F09-9663-1836A3F49398}"/>
              </a:ext>
            </a:extLst>
          </p:cNvPr>
          <p:cNvSpPr txBox="1"/>
          <p:nvPr/>
        </p:nvSpPr>
        <p:spPr>
          <a:xfrm>
            <a:off x="339221" y="3036405"/>
            <a:ext cx="8337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Chuang, Shun-Lien., “A Coupled-Mode Theory for </a:t>
            </a:r>
            <a:r>
              <a:rPr lang="en-US" altLang="ko-KR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Multiwaveguide</a:t>
            </a:r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Systems Satisfying the Reciprocity Theorem and Power Conservation,” </a:t>
            </a:r>
          </a:p>
          <a:p>
            <a:r>
              <a:rPr lang="en-US" altLang="ko-KR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</a:t>
            </a:r>
            <a:r>
              <a:rPr lang="en-US" altLang="ko-KR" sz="1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Lightwave</a:t>
            </a:r>
            <a:r>
              <a:rPr lang="en-US" altLang="ko-KR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Technology</a:t>
            </a:r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vol. 5, no. 1, 1987, pp. 174–183., doi:10.1109/jlt.1987.1075406. </a:t>
            </a:r>
            <a:endParaRPr lang="en-US" altLang="ko-KR" sz="1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/>
          <a:srcRect b="50436"/>
          <a:stretch/>
        </p:blipFill>
        <p:spPr>
          <a:xfrm>
            <a:off x="2424156" y="1314185"/>
            <a:ext cx="1983175" cy="16200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/>
          <a:srcRect t="49564"/>
          <a:stretch/>
        </p:blipFill>
        <p:spPr>
          <a:xfrm>
            <a:off x="4505153" y="1314185"/>
            <a:ext cx="1948883" cy="162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b="66333"/>
          <a:stretch/>
        </p:blipFill>
        <p:spPr>
          <a:xfrm>
            <a:off x="331419" y="1588174"/>
            <a:ext cx="1980000" cy="95145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857" y="1314185"/>
            <a:ext cx="2227500" cy="162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933" y="3803157"/>
            <a:ext cx="3528392" cy="139676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5933" y="5334322"/>
            <a:ext cx="3528392" cy="1469713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576" y="3858670"/>
            <a:ext cx="3555409" cy="132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0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08043900-AA2F-4E08-BF08-5F3984CD02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100" y="477044"/>
            <a:ext cx="6800180" cy="577056"/>
          </a:xfrm>
        </p:spPr>
        <p:txBody>
          <a:bodyPr>
            <a:normAutofit fontScale="92500"/>
          </a:bodyPr>
          <a:lstStyle/>
          <a:p>
            <a:r>
              <a:rPr lang="en-US" altLang="ko-KR" dirty="0"/>
              <a:t>Mode expression of single slab waveguide</a:t>
            </a:r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9EF0F8-7915-408F-BB2D-CBCC7CC3BB37}"/>
              </a:ext>
            </a:extLst>
          </p:cNvPr>
          <p:cNvSpPr/>
          <p:nvPr/>
        </p:nvSpPr>
        <p:spPr>
          <a:xfrm>
            <a:off x="5376785" y="6585270"/>
            <a:ext cx="4536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altLang="ko-KR" sz="1000" kern="0" spc="-3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Okamoto. K, Fundamentals of optical waveguides, Academic press, 2006</a:t>
            </a:r>
            <a:endParaRPr lang="ko-KR" altLang="en-US" sz="1000" dirty="0"/>
          </a:p>
        </p:txBody>
      </p:sp>
      <p:graphicFrame>
        <p:nvGraphicFramePr>
          <p:cNvPr id="11" name="개체 10">
            <a:extLst>
              <a:ext uri="{FF2B5EF4-FFF2-40B4-BE49-F238E27FC236}">
                <a16:creationId xmlns:a16="http://schemas.microsoft.com/office/drawing/2014/main" id="{54AD6049-7114-4A55-B6F3-D00E2341BC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274588"/>
              </p:ext>
            </p:extLst>
          </p:nvPr>
        </p:nvGraphicFramePr>
        <p:xfrm>
          <a:off x="3521268" y="1807262"/>
          <a:ext cx="2534726" cy="67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09" name="Equation" r:id="rId4" imgW="2793960" imgH="749160" progId="Equation.DSMT4">
                  <p:embed/>
                </p:oleObj>
              </mc:Choice>
              <mc:Fallback>
                <p:oleObj name="Equation" r:id="rId4" imgW="2793960" imgH="749160" progId="Equation.DSMT4">
                  <p:embed/>
                  <p:pic>
                    <p:nvPicPr>
                      <p:cNvPr id="11" name="개체 10">
                        <a:extLst>
                          <a:ext uri="{FF2B5EF4-FFF2-40B4-BE49-F238E27FC236}">
                            <a16:creationId xmlns:a16="http://schemas.microsoft.com/office/drawing/2014/main" id="{54AD6049-7114-4A55-B6F3-D00E2341BC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1268" y="1807262"/>
                        <a:ext cx="2534726" cy="6768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개체 11">
            <a:extLst>
              <a:ext uri="{FF2B5EF4-FFF2-40B4-BE49-F238E27FC236}">
                <a16:creationId xmlns:a16="http://schemas.microsoft.com/office/drawing/2014/main" id="{FEA29165-51CD-45B6-BD6A-2B34630DD2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226427"/>
              </p:ext>
            </p:extLst>
          </p:nvPr>
        </p:nvGraphicFramePr>
        <p:xfrm>
          <a:off x="3457900" y="2701901"/>
          <a:ext cx="2661462" cy="1183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0" name="Equation" r:id="rId6" imgW="2933640" imgH="1320480" progId="Equation.DSMT4">
                  <p:embed/>
                </p:oleObj>
              </mc:Choice>
              <mc:Fallback>
                <p:oleObj name="Equation" r:id="rId6" imgW="2933640" imgH="1320480" progId="Equation.DSMT4">
                  <p:embed/>
                  <p:pic>
                    <p:nvPicPr>
                      <p:cNvPr id="12" name="개체 11">
                        <a:extLst>
                          <a:ext uri="{FF2B5EF4-FFF2-40B4-BE49-F238E27FC236}">
                            <a16:creationId xmlns:a16="http://schemas.microsoft.com/office/drawing/2014/main" id="{FEA29165-51CD-45B6-BD6A-2B34630DD2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7900" y="2701901"/>
                        <a:ext cx="2661462" cy="11838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개체 12">
            <a:extLst>
              <a:ext uri="{FF2B5EF4-FFF2-40B4-BE49-F238E27FC236}">
                <a16:creationId xmlns:a16="http://schemas.microsoft.com/office/drawing/2014/main" id="{4D52B2B1-C134-46D5-9AE9-820EBB50F4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91817"/>
              </p:ext>
            </p:extLst>
          </p:nvPr>
        </p:nvGraphicFramePr>
        <p:xfrm>
          <a:off x="6415817" y="1809772"/>
          <a:ext cx="2442554" cy="672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1" name="Equation" r:id="rId8" imgW="2692080" imgH="749160" progId="Equation.DSMT4">
                  <p:embed/>
                </p:oleObj>
              </mc:Choice>
              <mc:Fallback>
                <p:oleObj name="Equation" r:id="rId8" imgW="2692080" imgH="749160" progId="Equation.DSMT4">
                  <p:embed/>
                  <p:pic>
                    <p:nvPicPr>
                      <p:cNvPr id="13" name="개체 12">
                        <a:extLst>
                          <a:ext uri="{FF2B5EF4-FFF2-40B4-BE49-F238E27FC236}">
                            <a16:creationId xmlns:a16="http://schemas.microsoft.com/office/drawing/2014/main" id="{4D52B2B1-C134-46D5-9AE9-820EBB50F4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5817" y="1809772"/>
                        <a:ext cx="2442554" cy="6725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개체 13">
            <a:extLst>
              <a:ext uri="{FF2B5EF4-FFF2-40B4-BE49-F238E27FC236}">
                <a16:creationId xmlns:a16="http://schemas.microsoft.com/office/drawing/2014/main" id="{196FDB53-92AE-4188-BBD0-5F66F9ED89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309412"/>
              </p:ext>
            </p:extLst>
          </p:nvPr>
        </p:nvGraphicFramePr>
        <p:xfrm>
          <a:off x="6294842" y="2699878"/>
          <a:ext cx="2684505" cy="1185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2" name="Equation" r:id="rId10" imgW="2971800" imgH="1320480" progId="Equation.DSMT4">
                  <p:embed/>
                </p:oleObj>
              </mc:Choice>
              <mc:Fallback>
                <p:oleObj name="Equation" r:id="rId10" imgW="2971800" imgH="1320480" progId="Equation.DSMT4">
                  <p:embed/>
                  <p:pic>
                    <p:nvPicPr>
                      <p:cNvPr id="14" name="개체 13">
                        <a:extLst>
                          <a:ext uri="{FF2B5EF4-FFF2-40B4-BE49-F238E27FC236}">
                            <a16:creationId xmlns:a16="http://schemas.microsoft.com/office/drawing/2014/main" id="{196FDB53-92AE-4188-BBD0-5F66F9ED89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4842" y="2699878"/>
                        <a:ext cx="2684505" cy="11852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사각형: 둥근 모서리 71">
            <a:extLst>
              <a:ext uri="{FF2B5EF4-FFF2-40B4-BE49-F238E27FC236}">
                <a16:creationId xmlns:a16="http://schemas.microsoft.com/office/drawing/2014/main" id="{C4D71A3D-29E1-482D-A7EB-B72A8DD20C09}"/>
              </a:ext>
            </a:extLst>
          </p:cNvPr>
          <p:cNvSpPr/>
          <p:nvPr/>
        </p:nvSpPr>
        <p:spPr>
          <a:xfrm>
            <a:off x="3406399" y="1381260"/>
            <a:ext cx="2764465" cy="514408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7" name="개체 46">
            <a:extLst>
              <a:ext uri="{FF2B5EF4-FFF2-40B4-BE49-F238E27FC236}">
                <a16:creationId xmlns:a16="http://schemas.microsoft.com/office/drawing/2014/main" id="{60D47E74-2EEC-4119-A399-5FA5DA89FA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869079"/>
              </p:ext>
            </p:extLst>
          </p:nvPr>
        </p:nvGraphicFramePr>
        <p:xfrm>
          <a:off x="721648" y="1296322"/>
          <a:ext cx="177944" cy="198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3" name="Equation" r:id="rId12" imgW="114120" imgH="126720" progId="Equation.DSMT4">
                  <p:embed/>
                </p:oleObj>
              </mc:Choice>
              <mc:Fallback>
                <p:oleObj name="Equation" r:id="rId12" imgW="114120" imgH="126720" progId="Equation.DSMT4">
                  <p:embed/>
                  <p:pic>
                    <p:nvPicPr>
                      <p:cNvPr id="47" name="개체 46">
                        <a:extLst>
                          <a:ext uri="{FF2B5EF4-FFF2-40B4-BE49-F238E27FC236}">
                            <a16:creationId xmlns:a16="http://schemas.microsoft.com/office/drawing/2014/main" id="{60D47E74-2EEC-4119-A399-5FA5DA89FA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21648" y="1296322"/>
                        <a:ext cx="177944" cy="198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85F12D82-7667-4F39-8C39-44F92946FC69}"/>
              </a:ext>
            </a:extLst>
          </p:cNvPr>
          <p:cNvCxnSpPr>
            <a:cxnSpLocks/>
          </p:cNvCxnSpPr>
          <p:nvPr/>
        </p:nvCxnSpPr>
        <p:spPr>
          <a:xfrm flipV="1">
            <a:off x="488173" y="2334656"/>
            <a:ext cx="2566876" cy="1948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7968E948-5246-450E-AABF-0AEFABFD5A4D}"/>
              </a:ext>
            </a:extLst>
          </p:cNvPr>
          <p:cNvCxnSpPr>
            <a:cxnSpLocks/>
          </p:cNvCxnSpPr>
          <p:nvPr/>
        </p:nvCxnSpPr>
        <p:spPr>
          <a:xfrm flipV="1">
            <a:off x="663665" y="1326903"/>
            <a:ext cx="0" cy="194067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aphicFrame>
        <p:nvGraphicFramePr>
          <p:cNvPr id="51" name="개체 50">
            <a:extLst>
              <a:ext uri="{FF2B5EF4-FFF2-40B4-BE49-F238E27FC236}">
                <a16:creationId xmlns:a16="http://schemas.microsoft.com/office/drawing/2014/main" id="{FA955B46-5378-4394-A7AA-CB89EDE708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7010168"/>
              </p:ext>
            </p:extLst>
          </p:nvPr>
        </p:nvGraphicFramePr>
        <p:xfrm>
          <a:off x="3052816" y="2243605"/>
          <a:ext cx="177325" cy="17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4" name="Equation" r:id="rId14" imgW="114120" imgH="114120" progId="Equation.DSMT4">
                  <p:embed/>
                </p:oleObj>
              </mc:Choice>
              <mc:Fallback>
                <p:oleObj name="Equation" r:id="rId14" imgW="114120" imgH="114120" progId="Equation.DSMT4">
                  <p:embed/>
                  <p:pic>
                    <p:nvPicPr>
                      <p:cNvPr id="51" name="개체 50">
                        <a:extLst>
                          <a:ext uri="{FF2B5EF4-FFF2-40B4-BE49-F238E27FC236}">
                            <a16:creationId xmlns:a16="http://schemas.microsoft.com/office/drawing/2014/main" id="{FA955B46-5378-4394-A7AA-CB89EDE708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052816" y="2243605"/>
                        <a:ext cx="177325" cy="17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개체 51">
            <a:extLst>
              <a:ext uri="{FF2B5EF4-FFF2-40B4-BE49-F238E27FC236}">
                <a16:creationId xmlns:a16="http://schemas.microsoft.com/office/drawing/2014/main" id="{23790EA6-AA79-4CFE-9628-F676DEFDC6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58548"/>
              </p:ext>
            </p:extLst>
          </p:nvPr>
        </p:nvGraphicFramePr>
        <p:xfrm>
          <a:off x="259670" y="1922041"/>
          <a:ext cx="184687" cy="228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5" name="Equation" r:id="rId16" imgW="164880" imgH="203040" progId="Equation.DSMT4">
                  <p:embed/>
                </p:oleObj>
              </mc:Choice>
              <mc:Fallback>
                <p:oleObj name="Equation" r:id="rId16" imgW="164880" imgH="203040" progId="Equation.DSMT4">
                  <p:embed/>
                  <p:pic>
                    <p:nvPicPr>
                      <p:cNvPr id="52" name="개체 51">
                        <a:extLst>
                          <a:ext uri="{FF2B5EF4-FFF2-40B4-BE49-F238E27FC236}">
                            <a16:creationId xmlns:a16="http://schemas.microsoft.com/office/drawing/2014/main" id="{23790EA6-AA79-4CFE-9628-F676DEFDC6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59670" y="1922041"/>
                        <a:ext cx="184687" cy="2280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개체 52">
            <a:extLst>
              <a:ext uri="{FF2B5EF4-FFF2-40B4-BE49-F238E27FC236}">
                <a16:creationId xmlns:a16="http://schemas.microsoft.com/office/drawing/2014/main" id="{E8FF14C2-0441-4966-B3D6-C6A3928003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722714"/>
              </p:ext>
            </p:extLst>
          </p:nvPr>
        </p:nvGraphicFramePr>
        <p:xfrm>
          <a:off x="259670" y="2446378"/>
          <a:ext cx="184687" cy="228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6" name="Equation" r:id="rId18" imgW="164880" imgH="203040" progId="Equation.DSMT4">
                  <p:embed/>
                </p:oleObj>
              </mc:Choice>
              <mc:Fallback>
                <p:oleObj name="Equation" r:id="rId18" imgW="164880" imgH="203040" progId="Equation.DSMT4">
                  <p:embed/>
                  <p:pic>
                    <p:nvPicPr>
                      <p:cNvPr id="53" name="개체 52">
                        <a:extLst>
                          <a:ext uri="{FF2B5EF4-FFF2-40B4-BE49-F238E27FC236}">
                            <a16:creationId xmlns:a16="http://schemas.microsoft.com/office/drawing/2014/main" id="{E8FF14C2-0441-4966-B3D6-C6A3928003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59670" y="2446378"/>
                        <a:ext cx="184687" cy="2280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직사각형 53">
            <a:extLst>
              <a:ext uri="{FF2B5EF4-FFF2-40B4-BE49-F238E27FC236}">
                <a16:creationId xmlns:a16="http://schemas.microsoft.com/office/drawing/2014/main" id="{75E1D2D9-5632-47BD-89A1-E81DBED4BD6A}"/>
              </a:ext>
            </a:extLst>
          </p:cNvPr>
          <p:cNvSpPr/>
          <p:nvPr/>
        </p:nvSpPr>
        <p:spPr>
          <a:xfrm>
            <a:off x="470184" y="2081668"/>
            <a:ext cx="2403113" cy="544942"/>
          </a:xfrm>
          <a:prstGeom prst="rect">
            <a:avLst/>
          </a:prstGeom>
          <a:solidFill>
            <a:srgbClr val="4472C4">
              <a:lumMod val="40000"/>
              <a:lumOff val="60000"/>
              <a:alpha val="60000"/>
            </a:srgbClr>
          </a:solidFill>
          <a:ln w="12700" cap="flat" cmpd="sng" algn="ctr">
            <a:solidFill>
              <a:srgbClr val="4472C4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56" name="개체 55">
            <a:extLst>
              <a:ext uri="{FF2B5EF4-FFF2-40B4-BE49-F238E27FC236}">
                <a16:creationId xmlns:a16="http://schemas.microsoft.com/office/drawing/2014/main" id="{B2286A4D-07F5-4F68-8973-CC15FB9189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470447"/>
              </p:ext>
            </p:extLst>
          </p:nvPr>
        </p:nvGraphicFramePr>
        <p:xfrm>
          <a:off x="1790508" y="1566391"/>
          <a:ext cx="171754" cy="229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7" name="Equation" r:id="rId20" imgW="152280" imgH="203040" progId="Equation.DSMT4">
                  <p:embed/>
                </p:oleObj>
              </mc:Choice>
              <mc:Fallback>
                <p:oleObj name="Equation" r:id="rId20" imgW="152280" imgH="203040" progId="Equation.DSMT4">
                  <p:embed/>
                  <p:pic>
                    <p:nvPicPr>
                      <p:cNvPr id="56" name="개체 55">
                        <a:extLst>
                          <a:ext uri="{FF2B5EF4-FFF2-40B4-BE49-F238E27FC236}">
                            <a16:creationId xmlns:a16="http://schemas.microsoft.com/office/drawing/2014/main" id="{B2286A4D-07F5-4F68-8973-CC15FB9189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790508" y="1566391"/>
                        <a:ext cx="171754" cy="229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개체 40">
            <a:extLst>
              <a:ext uri="{FF2B5EF4-FFF2-40B4-BE49-F238E27FC236}">
                <a16:creationId xmlns:a16="http://schemas.microsoft.com/office/drawing/2014/main" id="{891AD04A-F02B-41C6-8A00-F5CC8EF6A5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040966"/>
              </p:ext>
            </p:extLst>
          </p:nvPr>
        </p:nvGraphicFramePr>
        <p:xfrm>
          <a:off x="1790508" y="2805464"/>
          <a:ext cx="171754" cy="229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8" name="Equation" r:id="rId22" imgW="152280" imgH="203040" progId="Equation.DSMT4">
                  <p:embed/>
                </p:oleObj>
              </mc:Choice>
              <mc:Fallback>
                <p:oleObj name="Equation" r:id="rId22" imgW="152280" imgH="203040" progId="Equation.DSMT4">
                  <p:embed/>
                  <p:pic>
                    <p:nvPicPr>
                      <p:cNvPr id="41" name="개체 40">
                        <a:extLst>
                          <a:ext uri="{FF2B5EF4-FFF2-40B4-BE49-F238E27FC236}">
                            <a16:creationId xmlns:a16="http://schemas.microsoft.com/office/drawing/2014/main" id="{891AD04A-F02B-41C6-8A00-F5CC8EF6A5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790508" y="2805464"/>
                        <a:ext cx="171754" cy="229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" name="직선 화살표 연결선 58"/>
          <p:cNvCxnSpPr/>
          <p:nvPr/>
        </p:nvCxnSpPr>
        <p:spPr>
          <a:xfrm>
            <a:off x="2555776" y="2081668"/>
            <a:ext cx="0" cy="53409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526087" y="2302379"/>
            <a:ext cx="330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4" name="개체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586156"/>
              </p:ext>
            </p:extLst>
          </p:nvPr>
        </p:nvGraphicFramePr>
        <p:xfrm>
          <a:off x="325329" y="3370263"/>
          <a:ext cx="2721281" cy="816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9" name="Equation" r:id="rId24" imgW="1968480" imgH="622080" progId="Equation.DSMT4">
                  <p:embed/>
                </p:oleObj>
              </mc:Choice>
              <mc:Fallback>
                <p:oleObj name="Equation" r:id="rId24" imgW="1968480" imgH="622080" progId="Equation.DSMT4">
                  <p:embed/>
                  <p:pic>
                    <p:nvPicPr>
                      <p:cNvPr id="64" name="개체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329" y="3370263"/>
                        <a:ext cx="2721281" cy="8166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개체 65">
            <a:extLst>
              <a:ext uri="{FF2B5EF4-FFF2-40B4-BE49-F238E27FC236}">
                <a16:creationId xmlns:a16="http://schemas.microsoft.com/office/drawing/2014/main" id="{FEA29165-51CD-45B6-BD6A-2B34630DD2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524785"/>
              </p:ext>
            </p:extLst>
          </p:nvPr>
        </p:nvGraphicFramePr>
        <p:xfrm>
          <a:off x="3446463" y="4103485"/>
          <a:ext cx="268446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20" name="Equation" r:id="rId26" imgW="2958840" imgH="1320480" progId="Equation.DSMT4">
                  <p:embed/>
                </p:oleObj>
              </mc:Choice>
              <mc:Fallback>
                <p:oleObj name="Equation" r:id="rId26" imgW="2958840" imgH="1320480" progId="Equation.DSMT4">
                  <p:embed/>
                  <p:pic>
                    <p:nvPicPr>
                      <p:cNvPr id="66" name="개체 65">
                        <a:extLst>
                          <a:ext uri="{FF2B5EF4-FFF2-40B4-BE49-F238E27FC236}">
                            <a16:creationId xmlns:a16="http://schemas.microsoft.com/office/drawing/2014/main" id="{FEA29165-51CD-45B6-BD6A-2B34630DD2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4103485"/>
                        <a:ext cx="2684462" cy="1184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개체 66">
            <a:extLst>
              <a:ext uri="{FF2B5EF4-FFF2-40B4-BE49-F238E27FC236}">
                <a16:creationId xmlns:a16="http://schemas.microsoft.com/office/drawing/2014/main" id="{196FDB53-92AE-4188-BBD0-5F66F9ED89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664453"/>
              </p:ext>
            </p:extLst>
          </p:nvPr>
        </p:nvGraphicFramePr>
        <p:xfrm>
          <a:off x="6294842" y="4102691"/>
          <a:ext cx="2695575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21" name="Equation" r:id="rId28" imgW="2984400" imgH="1320480" progId="Equation.DSMT4">
                  <p:embed/>
                </p:oleObj>
              </mc:Choice>
              <mc:Fallback>
                <p:oleObj name="Equation" r:id="rId28" imgW="2984400" imgH="1320480" progId="Equation.DSMT4">
                  <p:embed/>
                  <p:pic>
                    <p:nvPicPr>
                      <p:cNvPr id="67" name="개체 66">
                        <a:extLst>
                          <a:ext uri="{FF2B5EF4-FFF2-40B4-BE49-F238E27FC236}">
                            <a16:creationId xmlns:a16="http://schemas.microsoft.com/office/drawing/2014/main" id="{196FDB53-92AE-4188-BBD0-5F66F9ED89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4842" y="4102691"/>
                        <a:ext cx="2695575" cy="11858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사각형: 둥근 모서리 71">
            <a:extLst>
              <a:ext uri="{FF2B5EF4-FFF2-40B4-BE49-F238E27FC236}">
                <a16:creationId xmlns:a16="http://schemas.microsoft.com/office/drawing/2014/main" id="{C4D71A3D-29E1-482D-A7EB-B72A8DD20C09}"/>
              </a:ext>
            </a:extLst>
          </p:cNvPr>
          <p:cNvSpPr/>
          <p:nvPr/>
        </p:nvSpPr>
        <p:spPr>
          <a:xfrm>
            <a:off x="6254862" y="1381260"/>
            <a:ext cx="2764465" cy="514408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0A0292-F209-49DB-BF85-4B4E7735BFCB}"/>
              </a:ext>
            </a:extLst>
          </p:cNvPr>
          <p:cNvSpPr txBox="1"/>
          <p:nvPr/>
        </p:nvSpPr>
        <p:spPr>
          <a:xfrm>
            <a:off x="6829730" y="1180460"/>
            <a:ext cx="1581476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[Even </a:t>
            </a:r>
            <a:r>
              <a:rPr lang="en-US" altLang="ko-KR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(</a:t>
            </a:r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TE)]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0CDECC-D4C5-433C-91D5-34B183F64596}"/>
              </a:ext>
            </a:extLst>
          </p:cNvPr>
          <p:cNvSpPr txBox="1"/>
          <p:nvPr/>
        </p:nvSpPr>
        <p:spPr>
          <a:xfrm>
            <a:off x="4027246" y="1203456"/>
            <a:ext cx="1489519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[Odd </a:t>
            </a:r>
            <a:r>
              <a:rPr lang="en-US" altLang="ko-KR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(</a:t>
            </a:r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TE)]</a:t>
            </a:r>
          </a:p>
        </p:txBody>
      </p:sp>
      <p:graphicFrame>
        <p:nvGraphicFramePr>
          <p:cNvPr id="74" name="개체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864208"/>
              </p:ext>
            </p:extLst>
          </p:nvPr>
        </p:nvGraphicFramePr>
        <p:xfrm>
          <a:off x="325329" y="4591272"/>
          <a:ext cx="1338382" cy="805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22" name="Equation" r:id="rId30" imgW="1155700" imgH="723900" progId="Equation.DSMT4">
                  <p:embed/>
                </p:oleObj>
              </mc:Choice>
              <mc:Fallback>
                <p:oleObj name="Equation" r:id="rId30" imgW="1155700" imgH="723900" progId="Equation.DSMT4">
                  <p:embed/>
                  <p:pic>
                    <p:nvPicPr>
                      <p:cNvPr id="74" name="개체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329" y="4591272"/>
                        <a:ext cx="1338382" cy="8052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개체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982140"/>
              </p:ext>
            </p:extLst>
          </p:nvPr>
        </p:nvGraphicFramePr>
        <p:xfrm>
          <a:off x="1815999" y="4588520"/>
          <a:ext cx="1338382" cy="805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23" name="Equation" r:id="rId32" imgW="1167893" imgH="723586" progId="Equation.DSMT4">
                  <p:embed/>
                </p:oleObj>
              </mc:Choice>
              <mc:Fallback>
                <p:oleObj name="Equation" r:id="rId32" imgW="1167893" imgH="723586" progId="Equation.DSMT4">
                  <p:embed/>
                  <p:pic>
                    <p:nvPicPr>
                      <p:cNvPr id="76" name="개체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5999" y="4588520"/>
                        <a:ext cx="1338382" cy="80520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개체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771231"/>
              </p:ext>
            </p:extLst>
          </p:nvPr>
        </p:nvGraphicFramePr>
        <p:xfrm>
          <a:off x="357484" y="5815756"/>
          <a:ext cx="1869053" cy="769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24" name="Equation" r:id="rId34" imgW="1130040" imgH="482400" progId="Equation.DSMT4">
                  <p:embed/>
                </p:oleObj>
              </mc:Choice>
              <mc:Fallback>
                <p:oleObj name="Equation" r:id="rId34" imgW="1130040" imgH="482400" progId="Equation.DSMT4">
                  <p:embed/>
                  <p:pic>
                    <p:nvPicPr>
                      <p:cNvPr id="77" name="개체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484" y="5815756"/>
                        <a:ext cx="1869053" cy="7695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개체 54">
            <a:extLst>
              <a:ext uri="{FF2B5EF4-FFF2-40B4-BE49-F238E27FC236}">
                <a16:creationId xmlns:a16="http://schemas.microsoft.com/office/drawing/2014/main" id="{BC4C12DB-452C-4F70-B2E3-9C59674EE1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501664"/>
              </p:ext>
            </p:extLst>
          </p:nvPr>
        </p:nvGraphicFramePr>
        <p:xfrm>
          <a:off x="1807958" y="2073806"/>
          <a:ext cx="171754" cy="229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25" name="Equation" r:id="rId36" imgW="152280" imgH="203040" progId="Equation.DSMT4">
                  <p:embed/>
                </p:oleObj>
              </mc:Choice>
              <mc:Fallback>
                <p:oleObj name="Equation" r:id="rId36" imgW="152280" imgH="203040" progId="Equation.DSMT4">
                  <p:embed/>
                  <p:pic>
                    <p:nvPicPr>
                      <p:cNvPr id="55" name="개체 54">
                        <a:extLst>
                          <a:ext uri="{FF2B5EF4-FFF2-40B4-BE49-F238E27FC236}">
                            <a16:creationId xmlns:a16="http://schemas.microsoft.com/office/drawing/2014/main" id="{BC4C12DB-452C-4F70-B2E3-9C59674EE1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807958" y="2073806"/>
                        <a:ext cx="171754" cy="229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29">
            <a:extLst>
              <a:ext uri="{FF2B5EF4-FFF2-40B4-BE49-F238E27FC236}">
                <a16:creationId xmlns:a16="http://schemas.microsoft.com/office/drawing/2014/main" id="{2428BB01-DB7B-48E0-ACC7-EBFCB6D7E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3B255173-6A4C-49D0-B27B-62C17D68002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935924" y="5375783"/>
            <a:ext cx="1200000" cy="900000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65D7C59F-1765-484E-A158-2682E7DCD41F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015001" y="5368254"/>
            <a:ext cx="1200000" cy="900000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33C79C86-AD1A-4B65-B97A-9E536770A1FD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100192" y="5433066"/>
            <a:ext cx="1200000" cy="900000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364D1412-8ACD-42D6-B988-7C5A241239BD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211960" y="5427325"/>
            <a:ext cx="1200000" cy="900000"/>
          </a:xfrm>
          <a:prstGeom prst="rect">
            <a:avLst/>
          </a:prstGeom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2BAA59B6-B433-45C9-84A1-235A8655F6BA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275856" y="5421584"/>
            <a:ext cx="1200000" cy="900000"/>
          </a:xfrm>
          <a:prstGeom prst="rect">
            <a:avLst/>
          </a:prstGeom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F627EFED-F31A-498F-820D-B66848F294A8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6170864" y="5362854"/>
            <a:ext cx="1214400" cy="9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9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How to calculate eigenvalue </a:t>
            </a:r>
            <a:endParaRPr lang="ko-KR" altLang="en-US" dirty="0"/>
          </a:p>
        </p:txBody>
      </p:sp>
      <p:graphicFrame>
        <p:nvGraphicFramePr>
          <p:cNvPr id="5" name="개체 4"/>
          <p:cNvGraphicFramePr>
            <a:graphicFrameLocks noChangeAspect="1"/>
          </p:cNvGraphicFramePr>
          <p:nvPr>
            <p:extLst/>
          </p:nvPr>
        </p:nvGraphicFramePr>
        <p:xfrm>
          <a:off x="7700578" y="1574704"/>
          <a:ext cx="3873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8" name="Equation" r:id="rId4" imgW="342720" imgH="253800" progId="Equation.DSMT4">
                  <p:embed/>
                </p:oleObj>
              </mc:Choice>
              <mc:Fallback>
                <p:oleObj name="Equation" r:id="rId4" imgW="342720" imgH="253800" progId="Equation.DSMT4">
                  <p:embed/>
                  <p:pic>
                    <p:nvPicPr>
                      <p:cNvPr id="5" name="개체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0578" y="1574704"/>
                        <a:ext cx="387350" cy="276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E3487C7-BE83-4111-A897-884B3A18D0C4}"/>
              </a:ext>
            </a:extLst>
          </p:cNvPr>
          <p:cNvSpPr txBox="1"/>
          <p:nvPr/>
        </p:nvSpPr>
        <p:spPr>
          <a:xfrm>
            <a:off x="6904072" y="1575336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Eigenvalue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7" name="개체 46">
            <a:extLst>
              <a:ext uri="{FF2B5EF4-FFF2-40B4-BE49-F238E27FC236}">
                <a16:creationId xmlns:a16="http://schemas.microsoft.com/office/drawing/2014/main" id="{23083F44-6076-4D87-ABBE-E2CBB72F525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89056" y="3288610"/>
          <a:ext cx="4064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19" name="Equation" r:id="rId6" imgW="405872" imgH="126835" progId="Equation.DSMT4">
                  <p:embed/>
                </p:oleObj>
              </mc:Choice>
              <mc:Fallback>
                <p:oleObj name="Equation" r:id="rId6" imgW="405872" imgH="126835" progId="Equation.DSMT4">
                  <p:embed/>
                  <p:pic>
                    <p:nvPicPr>
                      <p:cNvPr id="47" name="개체 46">
                        <a:extLst>
                          <a:ext uri="{FF2B5EF4-FFF2-40B4-BE49-F238E27FC236}">
                            <a16:creationId xmlns:a16="http://schemas.microsoft.com/office/drawing/2014/main" id="{23083F44-6076-4D87-ABBE-E2CBB72F52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056" y="3288610"/>
                        <a:ext cx="406400" cy="127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개체 48">
            <a:extLst>
              <a:ext uri="{FF2B5EF4-FFF2-40B4-BE49-F238E27FC236}">
                <a16:creationId xmlns:a16="http://schemas.microsoft.com/office/drawing/2014/main" id="{A895D71A-EC4A-4474-BE7B-CC326A83298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4014" y="1377256"/>
          <a:ext cx="2933932" cy="797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0" name="Equation" r:id="rId8" imgW="3898900" imgH="1054100" progId="Equation.DSMT4">
                  <p:embed/>
                </p:oleObj>
              </mc:Choice>
              <mc:Fallback>
                <p:oleObj name="Equation" r:id="rId8" imgW="3898900" imgH="1054100" progId="Equation.DSMT4">
                  <p:embed/>
                  <p:pic>
                    <p:nvPicPr>
                      <p:cNvPr id="49" name="개체 48">
                        <a:extLst>
                          <a:ext uri="{FF2B5EF4-FFF2-40B4-BE49-F238E27FC236}">
                            <a16:creationId xmlns:a16="http://schemas.microsoft.com/office/drawing/2014/main" id="{A895D71A-EC4A-4474-BE7B-CC326A8329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14" y="1377256"/>
                        <a:ext cx="2933932" cy="7975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개체 50">
            <a:extLst>
              <a:ext uri="{FF2B5EF4-FFF2-40B4-BE49-F238E27FC236}">
                <a16:creationId xmlns:a16="http://schemas.microsoft.com/office/drawing/2014/main" id="{0794D909-7C92-4A07-BFB3-C5AF58535BE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60201" y="2271810"/>
          <a:ext cx="3377042" cy="658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1" name="Equation" r:id="rId10" imgW="5384800" imgH="1054100" progId="Equation.DSMT4">
                  <p:embed/>
                </p:oleObj>
              </mc:Choice>
              <mc:Fallback>
                <p:oleObj name="Equation" r:id="rId10" imgW="5384800" imgH="1054100" progId="Equation.DSMT4">
                  <p:embed/>
                  <p:pic>
                    <p:nvPicPr>
                      <p:cNvPr id="51" name="개체 50">
                        <a:extLst>
                          <a:ext uri="{FF2B5EF4-FFF2-40B4-BE49-F238E27FC236}">
                            <a16:creationId xmlns:a16="http://schemas.microsoft.com/office/drawing/2014/main" id="{0794D909-7C92-4A07-BFB3-C5AF58535B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201" y="2271810"/>
                        <a:ext cx="3377042" cy="6586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개체 52">
            <a:extLst>
              <a:ext uri="{FF2B5EF4-FFF2-40B4-BE49-F238E27FC236}">
                <a16:creationId xmlns:a16="http://schemas.microsoft.com/office/drawing/2014/main" id="{F84EDA2E-09F8-4088-A974-2869324CC7E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3866" y="3415611"/>
          <a:ext cx="177800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2" name="Equation" r:id="rId12" imgW="1765300" imgH="228600" progId="Equation.DSMT4">
                  <p:embed/>
                </p:oleObj>
              </mc:Choice>
              <mc:Fallback>
                <p:oleObj name="Equation" r:id="rId12" imgW="1765300" imgH="228600" progId="Equation.DSMT4">
                  <p:embed/>
                  <p:pic>
                    <p:nvPicPr>
                      <p:cNvPr id="53" name="개체 52">
                        <a:extLst>
                          <a:ext uri="{FF2B5EF4-FFF2-40B4-BE49-F238E27FC236}">
                            <a16:creationId xmlns:a16="http://schemas.microsoft.com/office/drawing/2014/main" id="{F84EDA2E-09F8-4088-A974-2869324CC7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66" y="3415611"/>
                        <a:ext cx="1778000" cy="23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개체 54">
            <a:extLst>
              <a:ext uri="{FF2B5EF4-FFF2-40B4-BE49-F238E27FC236}">
                <a16:creationId xmlns:a16="http://schemas.microsoft.com/office/drawing/2014/main" id="{EE4F587D-998B-4151-B36D-E4A89B8B829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3866" y="3656559"/>
          <a:ext cx="206375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3" name="Equation" r:id="rId14" imgW="2082800" imgH="228600" progId="Equation.DSMT4">
                  <p:embed/>
                </p:oleObj>
              </mc:Choice>
              <mc:Fallback>
                <p:oleObj name="Equation" r:id="rId14" imgW="2082800" imgH="228600" progId="Equation.DSMT4">
                  <p:embed/>
                  <p:pic>
                    <p:nvPicPr>
                      <p:cNvPr id="55" name="개체 54">
                        <a:extLst>
                          <a:ext uri="{FF2B5EF4-FFF2-40B4-BE49-F238E27FC236}">
                            <a16:creationId xmlns:a16="http://schemas.microsoft.com/office/drawing/2014/main" id="{EE4F587D-998B-4151-B36D-E4A89B8B82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66" y="3656559"/>
                        <a:ext cx="2063750" cy="23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개체 60">
            <a:extLst>
              <a:ext uri="{FF2B5EF4-FFF2-40B4-BE49-F238E27FC236}">
                <a16:creationId xmlns:a16="http://schemas.microsoft.com/office/drawing/2014/main" id="{D717D2F6-FA44-4818-ABB5-439A73F7176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89056" y="3891428"/>
          <a:ext cx="3302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4" name="Equation" r:id="rId16" imgW="329914" imgH="126890" progId="Equation.DSMT4">
                  <p:embed/>
                </p:oleObj>
              </mc:Choice>
              <mc:Fallback>
                <p:oleObj name="Equation" r:id="rId16" imgW="329914" imgH="126890" progId="Equation.DSMT4">
                  <p:embed/>
                  <p:pic>
                    <p:nvPicPr>
                      <p:cNvPr id="61" name="개체 60">
                        <a:extLst>
                          <a:ext uri="{FF2B5EF4-FFF2-40B4-BE49-F238E27FC236}">
                            <a16:creationId xmlns:a16="http://schemas.microsoft.com/office/drawing/2014/main" id="{D717D2F6-FA44-4818-ABB5-439A73F717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056" y="3891428"/>
                        <a:ext cx="330200" cy="127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개체 62">
            <a:extLst>
              <a:ext uri="{FF2B5EF4-FFF2-40B4-BE49-F238E27FC236}">
                <a16:creationId xmlns:a16="http://schemas.microsoft.com/office/drawing/2014/main" id="{D93FE7BC-C14C-4031-A4CE-D86821B2DDA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50801" y="4006607"/>
          <a:ext cx="177165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5" name="Equation" r:id="rId18" imgW="1752600" imgH="228600" progId="Equation.DSMT4">
                  <p:embed/>
                </p:oleObj>
              </mc:Choice>
              <mc:Fallback>
                <p:oleObj name="Equation" r:id="rId18" imgW="1752600" imgH="228600" progId="Equation.DSMT4">
                  <p:embed/>
                  <p:pic>
                    <p:nvPicPr>
                      <p:cNvPr id="63" name="개체 62">
                        <a:extLst>
                          <a:ext uri="{FF2B5EF4-FFF2-40B4-BE49-F238E27FC236}">
                            <a16:creationId xmlns:a16="http://schemas.microsoft.com/office/drawing/2014/main" id="{D93FE7BC-C14C-4031-A4CE-D86821B2DD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01" y="4006607"/>
                        <a:ext cx="1771650" cy="23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개체 64">
            <a:extLst>
              <a:ext uri="{FF2B5EF4-FFF2-40B4-BE49-F238E27FC236}">
                <a16:creationId xmlns:a16="http://schemas.microsoft.com/office/drawing/2014/main" id="{4B9DF08C-AA3E-4CB9-BA15-C757863D1D1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84696" y="4232819"/>
          <a:ext cx="214630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6" name="Equation" r:id="rId20" imgW="2159000" imgH="228600" progId="Equation.DSMT4">
                  <p:embed/>
                </p:oleObj>
              </mc:Choice>
              <mc:Fallback>
                <p:oleObj name="Equation" r:id="rId20" imgW="2159000" imgH="228600" progId="Equation.DSMT4">
                  <p:embed/>
                  <p:pic>
                    <p:nvPicPr>
                      <p:cNvPr id="65" name="개체 64">
                        <a:extLst>
                          <a:ext uri="{FF2B5EF4-FFF2-40B4-BE49-F238E27FC236}">
                            <a16:creationId xmlns:a16="http://schemas.microsoft.com/office/drawing/2014/main" id="{4B9DF08C-AA3E-4CB9-BA15-C757863D1D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696" y="4232819"/>
                        <a:ext cx="2146300" cy="23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개체 67">
            <a:extLst>
              <a:ext uri="{FF2B5EF4-FFF2-40B4-BE49-F238E27FC236}">
                <a16:creationId xmlns:a16="http://schemas.microsoft.com/office/drawing/2014/main" id="{8E6FACC6-6678-462D-A31A-2C9062F029E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50801" y="4497308"/>
          <a:ext cx="2730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7" name="Equation" r:id="rId22" imgW="2743200" imgH="482600" progId="Equation.DSMT4">
                  <p:embed/>
                </p:oleObj>
              </mc:Choice>
              <mc:Fallback>
                <p:oleObj name="Equation" r:id="rId22" imgW="2743200" imgH="482600" progId="Equation.DSMT4">
                  <p:embed/>
                  <p:pic>
                    <p:nvPicPr>
                      <p:cNvPr id="68" name="개체 67">
                        <a:extLst>
                          <a:ext uri="{FF2B5EF4-FFF2-40B4-BE49-F238E27FC236}">
                            <a16:creationId xmlns:a16="http://schemas.microsoft.com/office/drawing/2014/main" id="{8E6FACC6-6678-462D-A31A-2C9062F029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01" y="4497308"/>
                        <a:ext cx="2730500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개체 71">
            <a:extLst>
              <a:ext uri="{FF2B5EF4-FFF2-40B4-BE49-F238E27FC236}">
                <a16:creationId xmlns:a16="http://schemas.microsoft.com/office/drawing/2014/main" id="{6DCA49ED-53CF-4AA7-85A5-B51BE969AC1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75702" y="5474853"/>
          <a:ext cx="1843193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8" name="Equation" r:id="rId24" imgW="2032000" imgH="228600" progId="Equation.DSMT4">
                  <p:embed/>
                </p:oleObj>
              </mc:Choice>
              <mc:Fallback>
                <p:oleObj name="Equation" r:id="rId24" imgW="2032000" imgH="228600" progId="Equation.DSMT4">
                  <p:embed/>
                  <p:pic>
                    <p:nvPicPr>
                      <p:cNvPr id="72" name="개체 71">
                        <a:extLst>
                          <a:ext uri="{FF2B5EF4-FFF2-40B4-BE49-F238E27FC236}">
                            <a16:creationId xmlns:a16="http://schemas.microsoft.com/office/drawing/2014/main" id="{6DCA49ED-53CF-4AA7-85A5-B51BE969AC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02" y="5474853"/>
                        <a:ext cx="1843193" cy="203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개체 73">
            <a:extLst>
              <a:ext uri="{FF2B5EF4-FFF2-40B4-BE49-F238E27FC236}">
                <a16:creationId xmlns:a16="http://schemas.microsoft.com/office/drawing/2014/main" id="{94482CC5-1604-4C73-965F-21D3DC1C1B0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13098" y="5681808"/>
          <a:ext cx="11684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9" name="Equation" r:id="rId26" imgW="1168200" imgH="164880" progId="Equation.DSMT4">
                  <p:embed/>
                </p:oleObj>
              </mc:Choice>
              <mc:Fallback>
                <p:oleObj name="Equation" r:id="rId26" imgW="1168200" imgH="164880" progId="Equation.DSMT4">
                  <p:embed/>
                  <p:pic>
                    <p:nvPicPr>
                      <p:cNvPr id="74" name="개체 73">
                        <a:extLst>
                          <a:ext uri="{FF2B5EF4-FFF2-40B4-BE49-F238E27FC236}">
                            <a16:creationId xmlns:a16="http://schemas.microsoft.com/office/drawing/2014/main" id="{94482CC5-1604-4C73-965F-21D3DC1C1B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098" y="5681808"/>
                        <a:ext cx="11684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4" name="그룹 83"/>
          <p:cNvGrpSpPr/>
          <p:nvPr/>
        </p:nvGrpSpPr>
        <p:grpSpPr>
          <a:xfrm>
            <a:off x="293631" y="6001743"/>
            <a:ext cx="1643805" cy="563427"/>
            <a:chOff x="135905" y="6136106"/>
            <a:chExt cx="1800000" cy="616964"/>
          </a:xfrm>
        </p:grpSpPr>
        <p:graphicFrame>
          <p:nvGraphicFramePr>
            <p:cNvPr id="78" name="개체 77">
              <a:extLst>
                <a:ext uri="{FF2B5EF4-FFF2-40B4-BE49-F238E27FC236}">
                  <a16:creationId xmlns:a16="http://schemas.microsoft.com/office/drawing/2014/main" id="{6E11DF50-A3C1-4350-A22C-019FEA976B9E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135905" y="6136106"/>
            <a:ext cx="1800000" cy="28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630" name="Equation" r:id="rId28" imgW="1371600" imgH="228600" progId="Equation.DSMT4">
                    <p:embed/>
                  </p:oleObj>
                </mc:Choice>
                <mc:Fallback>
                  <p:oleObj name="Equation" r:id="rId28" imgW="1371600" imgH="228600" progId="Equation.DSMT4">
                    <p:embed/>
                    <p:pic>
                      <p:nvPicPr>
                        <p:cNvPr id="78" name="개체 77">
                          <a:extLst>
                            <a:ext uri="{FF2B5EF4-FFF2-40B4-BE49-F238E27FC236}">
                              <a16:creationId xmlns:a16="http://schemas.microsoft.com/office/drawing/2014/main" id="{6E11DF50-A3C1-4350-A22C-019FEA976B9E}"/>
                            </a:ext>
                          </a:extLst>
                        </p:cNvPr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905" y="6136106"/>
                          <a:ext cx="1800000" cy="2880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" name="개체 79">
              <a:extLst>
                <a:ext uri="{FF2B5EF4-FFF2-40B4-BE49-F238E27FC236}">
                  <a16:creationId xmlns:a16="http://schemas.microsoft.com/office/drawing/2014/main" id="{496300C5-4602-4744-B9C1-0DAB81AD7124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135905" y="6465070"/>
            <a:ext cx="1800000" cy="28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631" name="Equation" r:id="rId30" imgW="1574640" imgH="241200" progId="Equation.DSMT4">
                    <p:embed/>
                  </p:oleObj>
                </mc:Choice>
                <mc:Fallback>
                  <p:oleObj name="Equation" r:id="rId30" imgW="1574640" imgH="241200" progId="Equation.DSMT4">
                    <p:embed/>
                    <p:pic>
                      <p:nvPicPr>
                        <p:cNvPr id="80" name="개체 79">
                          <a:extLst>
                            <a:ext uri="{FF2B5EF4-FFF2-40B4-BE49-F238E27FC236}">
                              <a16:creationId xmlns:a16="http://schemas.microsoft.com/office/drawing/2014/main" id="{496300C5-4602-4744-B9C1-0DAB81AD7124}"/>
                            </a:ext>
                          </a:extLst>
                        </p:cNvPr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3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905" y="6465070"/>
                          <a:ext cx="1800000" cy="2880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14AC61A-50C6-4D66-BB9A-DDB5CE40001C}"/>
              </a:ext>
            </a:extLst>
          </p:cNvPr>
          <p:cNvSpPr/>
          <p:nvPr/>
        </p:nvSpPr>
        <p:spPr>
          <a:xfrm>
            <a:off x="226832" y="5937673"/>
            <a:ext cx="1781339" cy="658042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74C2D61-26B5-489D-8AD5-75F00E7A649E}"/>
              </a:ext>
            </a:extLst>
          </p:cNvPr>
          <p:cNvSpPr txBox="1"/>
          <p:nvPr/>
        </p:nvSpPr>
        <p:spPr>
          <a:xfrm>
            <a:off x="209676" y="3006817"/>
            <a:ext cx="1563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Boundary </a:t>
            </a:r>
            <a:r>
              <a:rPr lang="en-US" altLang="ko-K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endParaRPr lang="ko-KR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74C2D61-26B5-489D-8AD5-75F00E7A649E}"/>
              </a:ext>
            </a:extLst>
          </p:cNvPr>
          <p:cNvSpPr txBox="1"/>
          <p:nvPr/>
        </p:nvSpPr>
        <p:spPr>
          <a:xfrm>
            <a:off x="209676" y="1055489"/>
            <a:ext cx="31470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Generalized </a:t>
            </a:r>
            <a:r>
              <a:rPr lang="en-US" altLang="ko-KR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eigenmode</a:t>
            </a:r>
            <a:r>
              <a:rPr lang="en-US" altLang="ko-K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single slab waveguide</a:t>
            </a:r>
            <a:endParaRPr lang="ko-KR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055550" y="1377256"/>
            <a:ext cx="4908938" cy="5187499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74C2D61-26B5-489D-8AD5-75F00E7A649E}"/>
              </a:ext>
            </a:extLst>
          </p:cNvPr>
          <p:cNvSpPr txBox="1"/>
          <p:nvPr/>
        </p:nvSpPr>
        <p:spPr>
          <a:xfrm>
            <a:off x="5329541" y="1195805"/>
            <a:ext cx="211949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Solving dispersion relation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2"/>
          <a:srcRect r="50283"/>
          <a:stretch/>
        </p:blipFill>
        <p:spPr>
          <a:xfrm>
            <a:off x="6351556" y="2095320"/>
            <a:ext cx="1148257" cy="3960000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15"/>
          <a:stretch/>
        </p:blipFill>
        <p:spPr bwMode="auto">
          <a:xfrm>
            <a:off x="7617090" y="2098817"/>
            <a:ext cx="1186297" cy="39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2E3487C7-BE83-4111-A897-884B3A18D0C4}"/>
              </a:ext>
            </a:extLst>
          </p:cNvPr>
          <p:cNvSpPr txBox="1"/>
          <p:nvPr/>
        </p:nvSpPr>
        <p:spPr>
          <a:xfrm>
            <a:off x="6740530" y="1850929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E3487C7-BE83-4111-A897-884B3A18D0C4}"/>
              </a:ext>
            </a:extLst>
          </p:cNvPr>
          <p:cNvSpPr txBox="1"/>
          <p:nvPr/>
        </p:nvSpPr>
        <p:spPr>
          <a:xfrm>
            <a:off x="7971690" y="1850929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endParaRPr lang="ko-KR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4469634F-0DCA-4A51-A5E6-C2B64C76BE00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922037" y="3511361"/>
            <a:ext cx="2256622" cy="1692467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FCEC768C-3582-4B44-84E3-7841299D431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945351" y="1914261"/>
            <a:ext cx="2256622" cy="1692467"/>
          </a:xfrm>
          <a:prstGeom prst="rect">
            <a:avLst/>
          </a:prstGeom>
        </p:spPr>
      </p:pic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E276DEB8-D691-4D39-850E-70C5D75A0020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4417013" y="2291698"/>
            <a:ext cx="140989" cy="1340082"/>
          </a:xfrm>
          <a:prstGeom prst="straightConnector1">
            <a:avLst/>
          </a:prstGeom>
          <a:ln w="6350">
            <a:solidFill>
              <a:schemeClr val="tx1"/>
            </a:solidFill>
            <a:headEnd w="sm" len="sm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5C47190-A396-4E1F-BDDC-5E21090C1700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4688052" y="2291698"/>
            <a:ext cx="1073794" cy="1319391"/>
          </a:xfrm>
          <a:prstGeom prst="straightConnector1">
            <a:avLst/>
          </a:prstGeom>
          <a:ln w="6350">
            <a:solidFill>
              <a:schemeClr val="tx1"/>
            </a:solidFill>
            <a:headEnd w="sm" len="sm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개체 43">
            <a:extLst>
              <a:ext uri="{FF2B5EF4-FFF2-40B4-BE49-F238E27FC236}">
                <a16:creationId xmlns:a16="http://schemas.microsoft.com/office/drawing/2014/main" id="{119D834E-190B-457D-8BE7-89B0F9000A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5509595"/>
              </p:ext>
            </p:extLst>
          </p:nvPr>
        </p:nvGraphicFramePr>
        <p:xfrm>
          <a:off x="4468755" y="5813811"/>
          <a:ext cx="1462319" cy="58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2" name="Equation" r:id="rId36" imgW="1155600" imgH="482400" progId="Equation.DSMT4">
                  <p:embed/>
                </p:oleObj>
              </mc:Choice>
              <mc:Fallback>
                <p:oleObj name="Equation" r:id="rId36" imgW="1155600" imgH="482400" progId="Equation.DSMT4">
                  <p:embed/>
                  <p:pic>
                    <p:nvPicPr>
                      <p:cNvPr id="44" name="개체 43">
                        <a:extLst>
                          <a:ext uri="{FF2B5EF4-FFF2-40B4-BE49-F238E27FC236}">
                            <a16:creationId xmlns:a16="http://schemas.microsoft.com/office/drawing/2014/main" id="{119D834E-190B-457D-8BE7-89B0F9000A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8755" y="5813811"/>
                        <a:ext cx="1462319" cy="5881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개체 35">
            <a:extLst>
              <a:ext uri="{FF2B5EF4-FFF2-40B4-BE49-F238E27FC236}">
                <a16:creationId xmlns:a16="http://schemas.microsoft.com/office/drawing/2014/main" id="{6E11DF50-A3C1-4350-A22C-019FEA976B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448075"/>
              </p:ext>
            </p:extLst>
          </p:nvPr>
        </p:nvGraphicFramePr>
        <p:xfrm>
          <a:off x="5610738" y="5156720"/>
          <a:ext cx="690696" cy="150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3" name="Equation" r:id="rId38" imgW="634680" imgH="152280" progId="Equation.DSMT4">
                  <p:embed/>
                </p:oleObj>
              </mc:Choice>
              <mc:Fallback>
                <p:oleObj name="Equation" r:id="rId38" imgW="634680" imgH="152280" progId="Equation.DSMT4">
                  <p:embed/>
                  <p:pic>
                    <p:nvPicPr>
                      <p:cNvPr id="36" name="개체 35">
                        <a:extLst>
                          <a:ext uri="{FF2B5EF4-FFF2-40B4-BE49-F238E27FC236}">
                            <a16:creationId xmlns:a16="http://schemas.microsoft.com/office/drawing/2014/main" id="{6E11DF50-A3C1-4350-A22C-019FEA976B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0738" y="5156720"/>
                        <a:ext cx="690696" cy="15062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개체 36">
            <a:extLst>
              <a:ext uri="{FF2B5EF4-FFF2-40B4-BE49-F238E27FC236}">
                <a16:creationId xmlns:a16="http://schemas.microsoft.com/office/drawing/2014/main" id="{496300C5-4602-4744-B9C1-0DAB81AD71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645712"/>
              </p:ext>
            </p:extLst>
          </p:nvPr>
        </p:nvGraphicFramePr>
        <p:xfrm>
          <a:off x="4063611" y="5150923"/>
          <a:ext cx="1321069" cy="223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4" name="Equation" r:id="rId40" imgW="1371600" imgH="241300" progId="Equation.DSMT4">
                  <p:embed/>
                </p:oleObj>
              </mc:Choice>
              <mc:Fallback>
                <p:oleObj name="Equation" r:id="rId40" imgW="1371600" imgH="241300" progId="Equation.DSMT4">
                  <p:embed/>
                  <p:pic>
                    <p:nvPicPr>
                      <p:cNvPr id="37" name="개체 36">
                        <a:extLst>
                          <a:ext uri="{FF2B5EF4-FFF2-40B4-BE49-F238E27FC236}">
                            <a16:creationId xmlns:a16="http://schemas.microsoft.com/office/drawing/2014/main" id="{496300C5-4602-4744-B9C1-0DAB81AD71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3611" y="5150923"/>
                        <a:ext cx="1321069" cy="2232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직선 화살표 연결선 12"/>
          <p:cNvCxnSpPr>
            <a:endCxn id="37" idx="0"/>
          </p:cNvCxnSpPr>
          <p:nvPr/>
        </p:nvCxnSpPr>
        <p:spPr>
          <a:xfrm flipH="1">
            <a:off x="4724145" y="4293096"/>
            <a:ext cx="305322" cy="8578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>
            <a:off x="5418417" y="4558033"/>
            <a:ext cx="568159" cy="56497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개체 55">
            <a:extLst>
              <a:ext uri="{FF2B5EF4-FFF2-40B4-BE49-F238E27FC236}">
                <a16:creationId xmlns:a16="http://schemas.microsoft.com/office/drawing/2014/main" id="{6E11DF50-A3C1-4350-A22C-019FEA976B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620643"/>
              </p:ext>
            </p:extLst>
          </p:nvPr>
        </p:nvGraphicFramePr>
        <p:xfrm>
          <a:off x="5246986" y="5394951"/>
          <a:ext cx="1104570" cy="4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5" name="Equation" r:id="rId42" imgW="1015920" imgH="406080" progId="Equation.DSMT4">
                  <p:embed/>
                </p:oleObj>
              </mc:Choice>
              <mc:Fallback>
                <p:oleObj name="Equation" r:id="rId42" imgW="1015920" imgH="406080" progId="Equation.DSMT4">
                  <p:embed/>
                  <p:pic>
                    <p:nvPicPr>
                      <p:cNvPr id="56" name="개체 55">
                        <a:extLst>
                          <a:ext uri="{FF2B5EF4-FFF2-40B4-BE49-F238E27FC236}">
                            <a16:creationId xmlns:a16="http://schemas.microsoft.com/office/drawing/2014/main" id="{6E11DF50-A3C1-4350-A22C-019FEA976B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6986" y="5394951"/>
                        <a:ext cx="1104570" cy="40166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직선 화살표 연결선 56"/>
          <p:cNvCxnSpPr/>
          <p:nvPr/>
        </p:nvCxnSpPr>
        <p:spPr>
          <a:xfrm>
            <a:off x="5355587" y="4695886"/>
            <a:ext cx="238525" cy="7835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4558003" y="2226673"/>
            <a:ext cx="130049" cy="13004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4417013" y="3631780"/>
            <a:ext cx="1353643" cy="13536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5" name="그룹 84"/>
          <p:cNvGrpSpPr/>
          <p:nvPr/>
        </p:nvGrpSpPr>
        <p:grpSpPr>
          <a:xfrm>
            <a:off x="2242644" y="5937673"/>
            <a:ext cx="1643805" cy="619329"/>
            <a:chOff x="2085589" y="6066724"/>
            <a:chExt cx="1800000" cy="678178"/>
          </a:xfrm>
        </p:grpSpPr>
        <p:graphicFrame>
          <p:nvGraphicFramePr>
            <p:cNvPr id="67" name="개체 66">
              <a:extLst>
                <a:ext uri="{FF2B5EF4-FFF2-40B4-BE49-F238E27FC236}">
                  <a16:creationId xmlns:a16="http://schemas.microsoft.com/office/drawing/2014/main" id="{6E11DF50-A3C1-4350-A22C-019FEA976B9E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2085589" y="6066724"/>
            <a:ext cx="1800000" cy="43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636" name="Equation" r:id="rId44" imgW="1752480" imgH="406080" progId="Equation.DSMT4">
                    <p:embed/>
                  </p:oleObj>
                </mc:Choice>
                <mc:Fallback>
                  <p:oleObj name="Equation" r:id="rId44" imgW="1752480" imgH="406080" progId="Equation.DSMT4">
                    <p:embed/>
                    <p:pic>
                      <p:nvPicPr>
                        <p:cNvPr id="67" name="개체 66">
                          <a:extLst>
                            <a:ext uri="{FF2B5EF4-FFF2-40B4-BE49-F238E27FC236}">
                              <a16:creationId xmlns:a16="http://schemas.microsoft.com/office/drawing/2014/main" id="{6E11DF50-A3C1-4350-A22C-019FEA976B9E}"/>
                            </a:ext>
                          </a:extLst>
                        </p:cNvPr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4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5589" y="6066724"/>
                          <a:ext cx="1800000" cy="4320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개체 68">
              <a:extLst>
                <a:ext uri="{FF2B5EF4-FFF2-40B4-BE49-F238E27FC236}">
                  <a16:creationId xmlns:a16="http://schemas.microsoft.com/office/drawing/2014/main" id="{496300C5-4602-4744-B9C1-0DAB81AD7124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2085589" y="6456902"/>
            <a:ext cx="1800000" cy="28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637" name="Equation" r:id="rId46" imgW="1574640" imgH="241200" progId="Equation.DSMT4">
                    <p:embed/>
                  </p:oleObj>
                </mc:Choice>
                <mc:Fallback>
                  <p:oleObj name="Equation" r:id="rId46" imgW="1574640" imgH="241200" progId="Equation.DSMT4">
                    <p:embed/>
                    <p:pic>
                      <p:nvPicPr>
                        <p:cNvPr id="69" name="개체 68">
                          <a:extLst>
                            <a:ext uri="{FF2B5EF4-FFF2-40B4-BE49-F238E27FC236}">
                              <a16:creationId xmlns:a16="http://schemas.microsoft.com/office/drawing/2014/main" id="{496300C5-4602-4744-B9C1-0DAB81AD7124}"/>
                            </a:ext>
                          </a:extLst>
                        </p:cNvPr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3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5589" y="6456902"/>
                          <a:ext cx="1800000" cy="2880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014AC61A-50C6-4D66-BB9A-DDB5CE40001C}"/>
              </a:ext>
            </a:extLst>
          </p:cNvPr>
          <p:cNvSpPr/>
          <p:nvPr/>
        </p:nvSpPr>
        <p:spPr>
          <a:xfrm>
            <a:off x="2191074" y="5937673"/>
            <a:ext cx="1720000" cy="658042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74C2D61-26B5-489D-8AD5-75F00E7A649E}"/>
              </a:ext>
            </a:extLst>
          </p:cNvPr>
          <p:cNvSpPr txBox="1"/>
          <p:nvPr/>
        </p:nvSpPr>
        <p:spPr>
          <a:xfrm>
            <a:off x="209676" y="4992333"/>
            <a:ext cx="1410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Dispersion relation</a:t>
            </a:r>
            <a:endParaRPr lang="ko-KR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9" name="개체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094563"/>
              </p:ext>
            </p:extLst>
          </p:nvPr>
        </p:nvGraphicFramePr>
        <p:xfrm>
          <a:off x="728663" y="5262563"/>
          <a:ext cx="93662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8" name="Equation" r:id="rId47" imgW="952200" imgH="190440" progId="Equation.DSMT4">
                  <p:embed/>
                </p:oleObj>
              </mc:Choice>
              <mc:Fallback>
                <p:oleObj name="Equation" r:id="rId47" imgW="952200" imgH="190440" progId="Equation.DSMT4">
                  <p:embed/>
                  <p:pic>
                    <p:nvPicPr>
                      <p:cNvPr id="39" name="개체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5262563"/>
                        <a:ext cx="936625" cy="1905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개체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215183"/>
              </p:ext>
            </p:extLst>
          </p:nvPr>
        </p:nvGraphicFramePr>
        <p:xfrm>
          <a:off x="2593975" y="5265738"/>
          <a:ext cx="92075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39" name="Equation" r:id="rId49" imgW="901440" imgH="190440" progId="Equation.DSMT4">
                  <p:embed/>
                </p:oleObj>
              </mc:Choice>
              <mc:Fallback>
                <p:oleObj name="Equation" r:id="rId49" imgW="901440" imgH="190440" progId="Equation.DSMT4">
                  <p:embed/>
                  <p:pic>
                    <p:nvPicPr>
                      <p:cNvPr id="62" name="개체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5" y="5265738"/>
                        <a:ext cx="920750" cy="1905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개체 75"/>
          <p:cNvGraphicFramePr>
            <a:graphicFrameLocks noChangeAspect="1"/>
          </p:cNvGraphicFramePr>
          <p:nvPr>
            <p:extLst/>
          </p:nvPr>
        </p:nvGraphicFramePr>
        <p:xfrm>
          <a:off x="2339179" y="5682568"/>
          <a:ext cx="1430800" cy="1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40" name="Equation" r:id="rId51" imgW="1371600" imgH="165100" progId="Equation.DSMT4">
                  <p:embed/>
                </p:oleObj>
              </mc:Choice>
              <mc:Fallback>
                <p:oleObj name="Equation" r:id="rId51" imgW="1371600" imgH="165100" progId="Equation.DSMT4">
                  <p:embed/>
                  <p:pic>
                    <p:nvPicPr>
                      <p:cNvPr id="76" name="개체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179" y="5682568"/>
                        <a:ext cx="1430800" cy="1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개체 78"/>
          <p:cNvGraphicFramePr>
            <a:graphicFrameLocks noChangeAspect="1"/>
          </p:cNvGraphicFramePr>
          <p:nvPr>
            <p:extLst/>
          </p:nvPr>
        </p:nvGraphicFramePr>
        <p:xfrm>
          <a:off x="2300595" y="5480208"/>
          <a:ext cx="1507968" cy="2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41" name="Equation" r:id="rId53" imgW="1816100" imgH="228600" progId="Equation.DSMT4">
                  <p:embed/>
                </p:oleObj>
              </mc:Choice>
              <mc:Fallback>
                <p:oleObj name="Equation" r:id="rId53" imgW="1816100" imgH="228600" progId="Equation.DSMT4">
                  <p:embed/>
                  <p:pic>
                    <p:nvPicPr>
                      <p:cNvPr id="79" name="개체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595" y="5480208"/>
                        <a:ext cx="1507968" cy="20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41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Mode profile of single slab waveguide</a:t>
            </a:r>
            <a:endParaRPr lang="ko-KR" altLang="en-US" dirty="0"/>
          </a:p>
          <a:p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54AD6049-7114-4A55-B6F3-D00E2341BC5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60009" y="1965551"/>
          <a:ext cx="3446867" cy="959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68" name="Equation" r:id="rId4" imgW="3136680" imgH="876240" progId="Equation.DSMT4">
                  <p:embed/>
                </p:oleObj>
              </mc:Choice>
              <mc:Fallback>
                <p:oleObj name="Equation" r:id="rId4" imgW="3136680" imgH="876240" progId="Equation.DSMT4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54AD6049-7114-4A55-B6F3-D00E2341BC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09" y="1965551"/>
                        <a:ext cx="3446867" cy="9593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4D52B2B1-C134-46D5-9AE9-820EBB50F4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377811"/>
              </p:ext>
            </p:extLst>
          </p:nvPr>
        </p:nvGraphicFramePr>
        <p:xfrm>
          <a:off x="258217" y="4821161"/>
          <a:ext cx="3446867" cy="9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69" name="Equation" r:id="rId6" imgW="2971800" imgH="825480" progId="Equation.DSMT4">
                  <p:embed/>
                </p:oleObj>
              </mc:Choice>
              <mc:Fallback>
                <p:oleObj name="Equation" r:id="rId6" imgW="2971800" imgH="825480" progId="Equation.DSMT4">
                  <p:embed/>
                  <p:pic>
                    <p:nvPicPr>
                      <p:cNvPr id="5" name="개체 4">
                        <a:extLst>
                          <a:ext uri="{FF2B5EF4-FFF2-40B4-BE49-F238E27FC236}">
                            <a16:creationId xmlns:a16="http://schemas.microsoft.com/office/drawing/2014/main" id="{4D52B2B1-C134-46D5-9AE9-820EBB50F4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217" y="4821161"/>
                        <a:ext cx="3446867" cy="947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CD6DD76E-9289-4636-A4D3-3BD84BCE449D}"/>
              </a:ext>
            </a:extLst>
          </p:cNvPr>
          <p:cNvSpPr txBox="1"/>
          <p:nvPr/>
        </p:nvSpPr>
        <p:spPr>
          <a:xfrm>
            <a:off x="110109" y="4019285"/>
            <a:ext cx="20030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Odd </a:t>
            </a:r>
            <a:r>
              <a:rPr lang="en-US" altLang="ko-K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(</a:t>
            </a: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90A13B3-10D3-405D-816C-4031C9A24BDE}"/>
              </a:ext>
            </a:extLst>
          </p:cNvPr>
          <p:cNvSpPr txBox="1"/>
          <p:nvPr/>
        </p:nvSpPr>
        <p:spPr>
          <a:xfrm>
            <a:off x="-4284" y="1232896"/>
            <a:ext cx="2365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</a:t>
            </a:r>
            <a:r>
              <a:rPr lang="en-US" altLang="ko-K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(</a:t>
            </a: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TE)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5680874-69AC-4225-A23D-A1D7FEBDA2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4275" y="1197032"/>
            <a:ext cx="1680000" cy="12600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F092CA6-638F-4EF8-B93B-DF13948832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8894" y="1197032"/>
            <a:ext cx="1680000" cy="126000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00F861B-92E6-449B-B1ED-B7C2849508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57126" y="2529040"/>
            <a:ext cx="1680000" cy="12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C9BDDF3-FB0C-4B36-9CDD-E47C1B6D769B}"/>
                  </a:ext>
                </a:extLst>
              </p:cNvPr>
              <p:cNvSpPr txBox="1"/>
              <p:nvPr/>
            </p:nvSpPr>
            <p:spPr>
              <a:xfrm>
                <a:off x="5329150" y="3056404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C9BDDF3-FB0C-4B36-9CDD-E47C1B6D7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150" y="3056404"/>
                <a:ext cx="278923" cy="276999"/>
              </a:xfrm>
              <a:prstGeom prst="rect">
                <a:avLst/>
              </a:prstGeom>
              <a:blipFill>
                <a:blip r:embed="rId11"/>
                <a:stretch>
                  <a:fillRect r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그림 23">
            <a:extLst>
              <a:ext uri="{FF2B5EF4-FFF2-40B4-BE49-F238E27FC236}">
                <a16:creationId xmlns:a16="http://schemas.microsoft.com/office/drawing/2014/main" id="{8D861FCC-83AA-4511-AC5B-E3C1906D54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93736" y="2529039"/>
            <a:ext cx="1680000" cy="12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AB433F8-D027-4726-83F4-5935C718194A}"/>
                  </a:ext>
                </a:extLst>
              </p:cNvPr>
              <p:cNvSpPr txBox="1"/>
              <p:nvPr/>
            </p:nvSpPr>
            <p:spPr>
              <a:xfrm>
                <a:off x="7053841" y="3056404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AB433F8-D027-4726-83F4-5935C7181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841" y="3056404"/>
                <a:ext cx="278923" cy="276999"/>
              </a:xfrm>
              <a:prstGeom prst="rect">
                <a:avLst/>
              </a:prstGeom>
              <a:blipFill>
                <a:blip r:embed="rId13"/>
                <a:stretch>
                  <a:fillRect r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그림 27">
            <a:extLst>
              <a:ext uri="{FF2B5EF4-FFF2-40B4-BE49-F238E27FC236}">
                <a16:creationId xmlns:a16="http://schemas.microsoft.com/office/drawing/2014/main" id="{85F7D701-0513-4F69-B2E2-46FEB31E4E0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23986" y="2529039"/>
            <a:ext cx="1680000" cy="1260000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2330D30F-5F7E-4EC0-A2F2-C33DDFA47DF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61690" y="1197032"/>
            <a:ext cx="1680000" cy="126000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D49B87BE-20F5-4581-90AD-A67F9DBB2F2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42639" y="4005064"/>
            <a:ext cx="1680000" cy="126000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A8D0B68E-2E2A-4D3F-BB71-170A50D983D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63919" y="4019285"/>
            <a:ext cx="1680000" cy="1260000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AA815CD9-7C46-40D5-9CD8-1DF8C97654D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70053" y="4010107"/>
            <a:ext cx="1680000" cy="1260000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743F6878-EDE7-4444-94E6-B57C7588BA6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70053" y="5366590"/>
            <a:ext cx="1680000" cy="12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430212D-7B06-47D0-BE61-636641664449}"/>
                  </a:ext>
                </a:extLst>
              </p:cNvPr>
              <p:cNvSpPr txBox="1"/>
              <p:nvPr/>
            </p:nvSpPr>
            <p:spPr>
              <a:xfrm>
                <a:off x="5310591" y="5817489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430212D-7B06-47D0-BE61-636641664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591" y="5817489"/>
                <a:ext cx="278923" cy="276999"/>
              </a:xfrm>
              <a:prstGeom prst="rect">
                <a:avLst/>
              </a:prstGeom>
              <a:blipFill>
                <a:blip r:embed="rId20"/>
                <a:stretch>
                  <a:fillRect r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7" name="그림 76">
            <a:extLst>
              <a:ext uri="{FF2B5EF4-FFF2-40B4-BE49-F238E27FC236}">
                <a16:creationId xmlns:a16="http://schemas.microsoft.com/office/drawing/2014/main" id="{F2AF7CE1-A424-476C-8458-31DE37FCD58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93736" y="5366590"/>
            <a:ext cx="1680000" cy="12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EBB8A8F-9D13-4476-85B5-BDE0574A4609}"/>
                  </a:ext>
                </a:extLst>
              </p:cNvPr>
              <p:cNvSpPr txBox="1"/>
              <p:nvPr/>
            </p:nvSpPr>
            <p:spPr>
              <a:xfrm>
                <a:off x="7053841" y="5817488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EBB8A8F-9D13-4476-85B5-BDE0574A4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841" y="5817488"/>
                <a:ext cx="278923" cy="276999"/>
              </a:xfrm>
              <a:prstGeom prst="rect">
                <a:avLst/>
              </a:prstGeom>
              <a:blipFill>
                <a:blip r:embed="rId22"/>
                <a:stretch>
                  <a:fillRect r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0" name="그림 79">
            <a:extLst>
              <a:ext uri="{FF2B5EF4-FFF2-40B4-BE49-F238E27FC236}">
                <a16:creationId xmlns:a16="http://schemas.microsoft.com/office/drawing/2014/main" id="{B1D7304C-EFFE-41A8-8C04-9F3F274C87D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29690" y="5366590"/>
            <a:ext cx="1680000" cy="1260000"/>
          </a:xfrm>
          <a:prstGeom prst="rect">
            <a:avLst/>
          </a:prstGeom>
        </p:spPr>
      </p:pic>
      <p:sp>
        <p:nvSpPr>
          <p:cNvPr id="81" name="사각형: 둥근 모서리 71">
            <a:extLst>
              <a:ext uri="{FF2B5EF4-FFF2-40B4-BE49-F238E27FC236}">
                <a16:creationId xmlns:a16="http://schemas.microsoft.com/office/drawing/2014/main" id="{1052DEA1-60C5-423D-A4FE-FF1FC7F0C174}"/>
              </a:ext>
            </a:extLst>
          </p:cNvPr>
          <p:cNvSpPr/>
          <p:nvPr/>
        </p:nvSpPr>
        <p:spPr>
          <a:xfrm>
            <a:off x="131586" y="1126108"/>
            <a:ext cx="8904910" cy="2662931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사각형: 둥근 모서리 71">
            <a:extLst>
              <a:ext uri="{FF2B5EF4-FFF2-40B4-BE49-F238E27FC236}">
                <a16:creationId xmlns:a16="http://schemas.microsoft.com/office/drawing/2014/main" id="{48EE15FE-3E9A-4F57-8932-5B7C026E79CC}"/>
              </a:ext>
            </a:extLst>
          </p:cNvPr>
          <p:cNvSpPr/>
          <p:nvPr/>
        </p:nvSpPr>
        <p:spPr>
          <a:xfrm>
            <a:off x="93482" y="3963659"/>
            <a:ext cx="8943013" cy="2662931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17641" y="1215635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885173" y="1215635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477758" y="1215635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4317641" y="2524301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978813" y="2524301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7782639" y="2524301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4351250" y="4028804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5918782" y="4028804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7511367" y="4028804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4351250" y="5371633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6031250" y="5371633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7816248" y="5371633"/>
            <a:ext cx="57606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487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7A8C2CCC-6935-47AE-9CF4-364E1C8E4231}"/>
              </a:ext>
            </a:extLst>
          </p:cNvPr>
          <p:cNvSpPr/>
          <p:nvPr/>
        </p:nvSpPr>
        <p:spPr>
          <a:xfrm>
            <a:off x="3306549" y="3961432"/>
            <a:ext cx="5555794" cy="877914"/>
          </a:xfrm>
          <a:prstGeom prst="rect">
            <a:avLst/>
          </a:prstGeom>
          <a:solidFill>
            <a:schemeClr val="accent6">
              <a:lumMod val="20000"/>
              <a:lumOff val="8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4C1CBDBA-1A74-490F-8B0C-213532A2332D}"/>
              </a:ext>
            </a:extLst>
          </p:cNvPr>
          <p:cNvSpPr/>
          <p:nvPr/>
        </p:nvSpPr>
        <p:spPr>
          <a:xfrm>
            <a:off x="3239890" y="1339531"/>
            <a:ext cx="5555794" cy="877914"/>
          </a:xfrm>
          <a:prstGeom prst="rect">
            <a:avLst/>
          </a:prstGeom>
          <a:solidFill>
            <a:schemeClr val="accent6">
              <a:lumMod val="20000"/>
              <a:lumOff val="8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292100" y="477044"/>
            <a:ext cx="6728172" cy="577056"/>
          </a:xfrm>
        </p:spPr>
        <p:txBody>
          <a:bodyPr>
            <a:normAutofit fontScale="92500"/>
          </a:bodyPr>
          <a:lstStyle/>
          <a:p>
            <a:r>
              <a:rPr lang="en-US" altLang="ko-KR" dirty="0"/>
              <a:t>Light propagation of</a:t>
            </a:r>
            <a:r>
              <a:rPr lang="ko-KR" altLang="en-US" dirty="0"/>
              <a:t> </a:t>
            </a:r>
            <a:r>
              <a:rPr lang="en-US" altLang="ko-KR" dirty="0"/>
              <a:t>single slab waveguide</a:t>
            </a:r>
            <a:endParaRPr lang="ko-KR" altLang="en-US" dirty="0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5355166"/>
            <a:ext cx="3816424" cy="135138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122" y="5427241"/>
            <a:ext cx="4605756" cy="117031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266450" y="4987033"/>
            <a:ext cx="8563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Field distribution of guided total internal reflection in a single slab waveguide</a:t>
            </a:r>
          </a:p>
        </p:txBody>
      </p:sp>
      <p:sp>
        <p:nvSpPr>
          <p:cNvPr id="94" name="사각형: 둥근 모서리 71">
            <a:extLst>
              <a:ext uri="{FF2B5EF4-FFF2-40B4-BE49-F238E27FC236}">
                <a16:creationId xmlns:a16="http://schemas.microsoft.com/office/drawing/2014/main" id="{ACACC1F2-4FEE-4A0B-98D7-61E8DD88F055}"/>
              </a:ext>
            </a:extLst>
          </p:cNvPr>
          <p:cNvSpPr/>
          <p:nvPr/>
        </p:nvSpPr>
        <p:spPr>
          <a:xfrm>
            <a:off x="3127301" y="1207763"/>
            <a:ext cx="5910505" cy="1800150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사각형: 둥근 모서리 71">
            <a:extLst>
              <a:ext uri="{FF2B5EF4-FFF2-40B4-BE49-F238E27FC236}">
                <a16:creationId xmlns:a16="http://schemas.microsoft.com/office/drawing/2014/main" id="{83897822-3F97-4DBB-8C0D-150C8144F68F}"/>
              </a:ext>
            </a:extLst>
          </p:cNvPr>
          <p:cNvSpPr/>
          <p:nvPr/>
        </p:nvSpPr>
        <p:spPr>
          <a:xfrm>
            <a:off x="3127301" y="3106425"/>
            <a:ext cx="5910505" cy="1800150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1BEB8F8-27EB-436B-90A6-07B3E86745AB}"/>
              </a:ext>
            </a:extLst>
          </p:cNvPr>
          <p:cNvSpPr txBox="1"/>
          <p:nvPr/>
        </p:nvSpPr>
        <p:spPr>
          <a:xfrm>
            <a:off x="251634" y="1187655"/>
            <a:ext cx="282329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High weight of </a:t>
            </a:r>
            <a:r>
              <a:rPr lang="en-US" altLang="ko-K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order mode</a:t>
            </a: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AF45F1FC-53F5-4F08-ADB3-53B6BAB89F52}"/>
              </a:ext>
            </a:extLst>
          </p:cNvPr>
          <p:cNvGrpSpPr/>
          <p:nvPr/>
        </p:nvGrpSpPr>
        <p:grpSpPr>
          <a:xfrm>
            <a:off x="420409" y="3611627"/>
            <a:ext cx="2281022" cy="1082190"/>
            <a:chOff x="411936" y="3476981"/>
            <a:chExt cx="2281022" cy="1082190"/>
          </a:xfrm>
        </p:grpSpPr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844DDC44-6A5C-415A-8CD3-337D741AAD6A}"/>
                </a:ext>
              </a:extLst>
            </p:cNvPr>
            <p:cNvGrpSpPr/>
            <p:nvPr/>
          </p:nvGrpSpPr>
          <p:grpSpPr>
            <a:xfrm>
              <a:off x="411936" y="3476981"/>
              <a:ext cx="2281022" cy="1082190"/>
              <a:chOff x="412423" y="1638057"/>
              <a:chExt cx="2281022" cy="1082190"/>
            </a:xfrm>
          </p:grpSpPr>
          <p:sp>
            <p:nvSpPr>
              <p:cNvPr id="101" name="직사각형 100">
                <a:extLst>
                  <a:ext uri="{FF2B5EF4-FFF2-40B4-BE49-F238E27FC236}">
                    <a16:creationId xmlns:a16="http://schemas.microsoft.com/office/drawing/2014/main" id="{37D5CE8A-61A4-4C11-B5C7-4BF0384CACC5}"/>
                  </a:ext>
                </a:extLst>
              </p:cNvPr>
              <p:cNvSpPr/>
              <p:nvPr/>
            </p:nvSpPr>
            <p:spPr>
              <a:xfrm>
                <a:off x="412423" y="1638057"/>
                <a:ext cx="2281022" cy="10821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" name="직사각형 101">
                <a:extLst>
                  <a:ext uri="{FF2B5EF4-FFF2-40B4-BE49-F238E27FC236}">
                    <a16:creationId xmlns:a16="http://schemas.microsoft.com/office/drawing/2014/main" id="{751A0686-4269-4783-88D6-B7B338E43438}"/>
                  </a:ext>
                </a:extLst>
              </p:cNvPr>
              <p:cNvSpPr/>
              <p:nvPr/>
            </p:nvSpPr>
            <p:spPr>
              <a:xfrm>
                <a:off x="441365" y="1864427"/>
                <a:ext cx="2233925" cy="629451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  <a:alpha val="60000"/>
                </a:srgbClr>
              </a:solidFill>
              <a:ln w="12700" cap="flat" cmpd="sng" algn="ctr">
                <a:solidFill>
                  <a:srgbClr val="4472C4">
                    <a:lumMod val="40000"/>
                    <a:lumOff val="6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08" name="직선 화살표 연결선 107">
              <a:extLst>
                <a:ext uri="{FF2B5EF4-FFF2-40B4-BE49-F238E27FC236}">
                  <a16:creationId xmlns:a16="http://schemas.microsoft.com/office/drawing/2014/main" id="{C8C7F440-9DB9-4316-98B7-E4CBD297A759}"/>
                </a:ext>
              </a:extLst>
            </p:cNvPr>
            <p:cNvCxnSpPr>
              <a:cxnSpLocks/>
            </p:cNvCxnSpPr>
            <p:nvPr/>
          </p:nvCxnSpPr>
          <p:spPr>
            <a:xfrm>
              <a:off x="441092" y="3899587"/>
              <a:ext cx="602516" cy="4280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>
              <a:extLst>
                <a:ext uri="{FF2B5EF4-FFF2-40B4-BE49-F238E27FC236}">
                  <a16:creationId xmlns:a16="http://schemas.microsoft.com/office/drawing/2014/main" id="{4450BF7C-539C-48E0-AEA2-7C3B0F0D66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5781" y="3779945"/>
              <a:ext cx="627702" cy="50197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화살표 연결선 111">
              <a:extLst>
                <a:ext uri="{FF2B5EF4-FFF2-40B4-BE49-F238E27FC236}">
                  <a16:creationId xmlns:a16="http://schemas.microsoft.com/office/drawing/2014/main" id="{B173C9E6-0175-4E7A-A2D7-533E06B01566}"/>
                </a:ext>
              </a:extLst>
            </p:cNvPr>
            <p:cNvCxnSpPr>
              <a:cxnSpLocks/>
            </p:cNvCxnSpPr>
            <p:nvPr/>
          </p:nvCxnSpPr>
          <p:spPr>
            <a:xfrm>
              <a:off x="1711709" y="3779945"/>
              <a:ext cx="655919" cy="52786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03DB4779-B518-4B1F-8656-4C09DBC43C07}"/>
              </a:ext>
            </a:extLst>
          </p:cNvPr>
          <p:cNvGrpSpPr/>
          <p:nvPr/>
        </p:nvGrpSpPr>
        <p:grpSpPr>
          <a:xfrm>
            <a:off x="412150" y="1645972"/>
            <a:ext cx="2281022" cy="1082190"/>
            <a:chOff x="412150" y="1645972"/>
            <a:chExt cx="2281022" cy="1082190"/>
          </a:xfrm>
        </p:grpSpPr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ED8B51D3-91D2-464C-81D0-B4F5FF23BD34}"/>
                </a:ext>
              </a:extLst>
            </p:cNvPr>
            <p:cNvGrpSpPr/>
            <p:nvPr/>
          </p:nvGrpSpPr>
          <p:grpSpPr>
            <a:xfrm>
              <a:off x="412150" y="1645972"/>
              <a:ext cx="2281022" cy="1082190"/>
              <a:chOff x="412423" y="1638057"/>
              <a:chExt cx="2281022" cy="1082190"/>
            </a:xfrm>
          </p:grpSpPr>
          <p:sp>
            <p:nvSpPr>
              <p:cNvPr id="98" name="직사각형 97">
                <a:extLst>
                  <a:ext uri="{FF2B5EF4-FFF2-40B4-BE49-F238E27FC236}">
                    <a16:creationId xmlns:a16="http://schemas.microsoft.com/office/drawing/2014/main" id="{4882D899-92BE-41CD-B6E4-9EA9899658B1}"/>
                  </a:ext>
                </a:extLst>
              </p:cNvPr>
              <p:cNvSpPr/>
              <p:nvPr/>
            </p:nvSpPr>
            <p:spPr>
              <a:xfrm>
                <a:off x="412423" y="1638057"/>
                <a:ext cx="2281022" cy="10821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직사각형 96">
                <a:extLst>
                  <a:ext uri="{FF2B5EF4-FFF2-40B4-BE49-F238E27FC236}">
                    <a16:creationId xmlns:a16="http://schemas.microsoft.com/office/drawing/2014/main" id="{8351B7EB-2D99-4E26-BB30-6F3B6724BCE3}"/>
                  </a:ext>
                </a:extLst>
              </p:cNvPr>
              <p:cNvSpPr/>
              <p:nvPr/>
            </p:nvSpPr>
            <p:spPr>
              <a:xfrm>
                <a:off x="441365" y="1864427"/>
                <a:ext cx="2233925" cy="629451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  <a:alpha val="60000"/>
                </a:srgbClr>
              </a:solidFill>
              <a:ln w="12700" cap="flat" cmpd="sng" algn="ctr">
                <a:solidFill>
                  <a:srgbClr val="4472C4">
                    <a:lumMod val="40000"/>
                    <a:lumOff val="6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06" name="직선 화살표 연결선 105">
              <a:extLst>
                <a:ext uri="{FF2B5EF4-FFF2-40B4-BE49-F238E27FC236}">
                  <a16:creationId xmlns:a16="http://schemas.microsoft.com/office/drawing/2014/main" id="{F6538509-6B4A-47B3-A9CD-ADEFE3B837B5}"/>
                </a:ext>
              </a:extLst>
            </p:cNvPr>
            <p:cNvCxnSpPr>
              <a:cxnSpLocks/>
              <a:stCxn id="97" idx="1"/>
            </p:cNvCxnSpPr>
            <p:nvPr/>
          </p:nvCxnSpPr>
          <p:spPr>
            <a:xfrm>
              <a:off x="441092" y="2187068"/>
              <a:ext cx="117858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B0FFFBAF-5CE6-436F-B813-FEEFC6FB24BB}"/>
              </a:ext>
            </a:extLst>
          </p:cNvPr>
          <p:cNvSpPr txBox="1"/>
          <p:nvPr/>
        </p:nvSpPr>
        <p:spPr>
          <a:xfrm>
            <a:off x="193168" y="3154907"/>
            <a:ext cx="288176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High weight of </a:t>
            </a:r>
            <a:r>
              <a:rPr lang="en-US" altLang="ko-K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order mode</a:t>
            </a: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4BBC6334-4960-4825-A3FB-C41071DFDC78}"/>
              </a:ext>
            </a:extLst>
          </p:cNvPr>
          <p:cNvGrpSpPr/>
          <p:nvPr/>
        </p:nvGrpSpPr>
        <p:grpSpPr>
          <a:xfrm>
            <a:off x="3135187" y="1350899"/>
            <a:ext cx="5678836" cy="1590612"/>
            <a:chOff x="3135187" y="1350899"/>
            <a:chExt cx="5678836" cy="1590612"/>
          </a:xfrm>
        </p:grpSpPr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A4E36795-9C64-48DA-8957-9A5CFA15BAE1}"/>
                </a:ext>
              </a:extLst>
            </p:cNvPr>
            <p:cNvGrpSpPr/>
            <p:nvPr/>
          </p:nvGrpSpPr>
          <p:grpSpPr>
            <a:xfrm>
              <a:off x="3181432" y="1350899"/>
              <a:ext cx="5632591" cy="1590612"/>
              <a:chOff x="3050504" y="1340768"/>
              <a:chExt cx="5632591" cy="1590612"/>
            </a:xfrm>
          </p:grpSpPr>
          <p:pic>
            <p:nvPicPr>
              <p:cNvPr id="65" name="그림 64">
                <a:extLst>
                  <a:ext uri="{FF2B5EF4-FFF2-40B4-BE49-F238E27FC236}">
                    <a16:creationId xmlns:a16="http://schemas.microsoft.com/office/drawing/2014/main" id="{BB31565C-6297-43E3-8F61-7DC267A259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18867" y="2391380"/>
                <a:ext cx="720000" cy="540000"/>
              </a:xfrm>
              <a:prstGeom prst="rect">
                <a:avLst/>
              </a:prstGeom>
            </p:spPr>
          </p:pic>
          <p:pic>
            <p:nvPicPr>
              <p:cNvPr id="66" name="그림 65">
                <a:extLst>
                  <a:ext uri="{FF2B5EF4-FFF2-40B4-BE49-F238E27FC236}">
                    <a16:creationId xmlns:a16="http://schemas.microsoft.com/office/drawing/2014/main" id="{3FDE87A4-D38D-4C69-A984-4E5A8499F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63971" y="1340768"/>
                <a:ext cx="1200000" cy="900000"/>
              </a:xfrm>
              <a:prstGeom prst="rect">
                <a:avLst/>
              </a:prstGeom>
            </p:spPr>
          </p:pic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44A5E746-8CBC-4092-B0BD-352A9E7480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01246" y="1344154"/>
                <a:ext cx="1200000" cy="900000"/>
              </a:xfrm>
              <a:prstGeom prst="rect">
                <a:avLst/>
              </a:prstGeom>
            </p:spPr>
          </p:pic>
          <p:pic>
            <p:nvPicPr>
              <p:cNvPr id="69" name="그림 68">
                <a:extLst>
                  <a:ext uri="{FF2B5EF4-FFF2-40B4-BE49-F238E27FC236}">
                    <a16:creationId xmlns:a16="http://schemas.microsoft.com/office/drawing/2014/main" id="{233E99CC-CAA4-4A9B-A2DF-631B199957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13552" y="1353680"/>
                <a:ext cx="1200000" cy="90000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0" name="개체 69">
                    <a:extLst>
                      <a:ext uri="{FF2B5EF4-FFF2-40B4-BE49-F238E27FC236}">
                        <a16:creationId xmlns:a16="http://schemas.microsoft.com/office/drawing/2014/main" id="{10ADB15D-C5BE-43E5-A017-D574C1D11D04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4056310" y="1694931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72" name="Equation" r:id="rId10" imgW="114120" imgH="114120" progId="Equation.DSMT4">
                          <p:embed/>
                        </p:oleObj>
                      </mc:Choice>
                      <mc:Fallback>
                        <p:oleObj name="Equation" r:id="rId10" imgW="114120" imgH="114120" progId="Equation.DSMT4">
                          <p:embed/>
                          <p:pic>
                            <p:nvPicPr>
                              <p:cNvPr id="70" name="개체 69">
                                <a:extLst>
                                  <a:ext uri="{FF2B5EF4-FFF2-40B4-BE49-F238E27FC236}">
                                    <a16:creationId xmlns:a16="http://schemas.microsoft.com/office/drawing/2014/main" id="{10ADB15D-C5BE-43E5-A017-D574C1D11D04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056310" y="1694931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0" name="개체 69">
                    <a:extLst>
                      <a:ext uri="{FF2B5EF4-FFF2-40B4-BE49-F238E27FC236}">
                        <a16:creationId xmlns:a16="http://schemas.microsoft.com/office/drawing/2014/main" id="{10ADB15D-C5BE-43E5-A017-D574C1D11D04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584043217"/>
                      </p:ext>
                    </p:extLst>
                  </p:nvPr>
                </p:nvGraphicFramePr>
                <p:xfrm>
                  <a:off x="4056310" y="1694931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12" imgW="114120" imgH="114120" progId="Equation.DSMT4">
                          <p:embed/>
                        </p:oleObj>
                      </mc:Choice>
                      <mc:Fallback>
                        <p:oleObj name="Equation" r:id="rId12" imgW="114120" imgH="114120" progId="Equation.DSMT4">
                          <p:embed/>
                          <p:pic>
                            <p:nvPicPr>
                              <p:cNvPr id="12" name="개체 11">
                                <a:extLst>
                                  <a:ext uri="{FF2B5EF4-FFF2-40B4-BE49-F238E27FC236}">
                                    <a16:creationId xmlns:a16="http://schemas.microsoft.com/office/drawing/2014/main" id="{1D29648C-3D3E-45AC-B17A-2CB8C3160770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056310" y="1694931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p:pic>
            <p:nvPicPr>
              <p:cNvPr id="71" name="그림 70">
                <a:extLst>
                  <a:ext uri="{FF2B5EF4-FFF2-40B4-BE49-F238E27FC236}">
                    <a16:creationId xmlns:a16="http://schemas.microsoft.com/office/drawing/2014/main" id="{EE7914C2-0002-4A60-81AA-C856057A93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43864" y="2391380"/>
                <a:ext cx="720000" cy="540000"/>
              </a:xfrm>
              <a:prstGeom prst="rect">
                <a:avLst/>
              </a:prstGeom>
            </p:spPr>
          </p:pic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C91B5BA1-0F37-4150-A4E4-FBCDE393D9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00962" y="2379637"/>
                <a:ext cx="720000" cy="540000"/>
              </a:xfrm>
              <a:prstGeom prst="rect">
                <a:avLst/>
              </a:prstGeom>
            </p:spPr>
          </p:pic>
          <p:pic>
            <p:nvPicPr>
              <p:cNvPr id="73" name="그림 72">
                <a:extLst>
                  <a:ext uri="{FF2B5EF4-FFF2-40B4-BE49-F238E27FC236}">
                    <a16:creationId xmlns:a16="http://schemas.microsoft.com/office/drawing/2014/main" id="{98781AF1-BF3F-478A-BB11-3D748A8E62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204172" y="1340768"/>
                <a:ext cx="1200000" cy="90000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4" name="개체 73">
                    <a:extLst>
                      <a:ext uri="{FF2B5EF4-FFF2-40B4-BE49-F238E27FC236}">
                        <a16:creationId xmlns:a16="http://schemas.microsoft.com/office/drawing/2014/main" id="{41F60A47-AAE7-4C26-82AE-5D8F962E6059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5168616" y="1641024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73" name="Equation" r:id="rId17" imgW="114120" imgH="114120" progId="Equation.DSMT4">
                          <p:embed/>
                        </p:oleObj>
                      </mc:Choice>
                      <mc:Fallback>
                        <p:oleObj name="Equation" r:id="rId17" imgW="114120" imgH="114120" progId="Equation.DSMT4">
                          <p:embed/>
                          <p:pic>
                            <p:nvPicPr>
                              <p:cNvPr id="74" name="개체 73">
                                <a:extLst>
                                  <a:ext uri="{FF2B5EF4-FFF2-40B4-BE49-F238E27FC236}">
                                    <a16:creationId xmlns:a16="http://schemas.microsoft.com/office/drawing/2014/main" id="{41F60A47-AAE7-4C26-82AE-5D8F962E6059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5168616" y="1641024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4" name="개체 73">
                    <a:extLst>
                      <a:ext uri="{FF2B5EF4-FFF2-40B4-BE49-F238E27FC236}">
                        <a16:creationId xmlns:a16="http://schemas.microsoft.com/office/drawing/2014/main" id="{41F60A47-AAE7-4C26-82AE-5D8F962E6059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901797330"/>
                      </p:ext>
                    </p:extLst>
                  </p:nvPr>
                </p:nvGraphicFramePr>
                <p:xfrm>
                  <a:off x="5168616" y="1641024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18" imgW="114120" imgH="114120" progId="Equation.DSMT4">
                          <p:embed/>
                        </p:oleObj>
                      </mc:Choice>
                      <mc:Fallback>
                        <p:oleObj name="Equation" r:id="rId18" imgW="114120" imgH="114120" progId="Equation.DSMT4">
                          <p:embed/>
                          <p:pic>
                            <p:nvPicPr>
                              <p:cNvPr id="25" name="개체 24">
                                <a:extLst>
                                  <a:ext uri="{FF2B5EF4-FFF2-40B4-BE49-F238E27FC236}">
                                    <a16:creationId xmlns:a16="http://schemas.microsoft.com/office/drawing/2014/main" id="{17508265-834E-40C3-ACBF-6D3F09F38D10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5168616" y="1641024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5" name="개체 74">
                    <a:extLst>
                      <a:ext uri="{FF2B5EF4-FFF2-40B4-BE49-F238E27FC236}">
                        <a16:creationId xmlns:a16="http://schemas.microsoft.com/office/drawing/2014/main" id="{1B55CA6B-B53A-4E9F-9718-9501D980A942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6311307" y="1641024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74" name="Equation" r:id="rId19" imgW="114120" imgH="114120" progId="Equation.DSMT4">
                          <p:embed/>
                        </p:oleObj>
                      </mc:Choice>
                      <mc:Fallback>
                        <p:oleObj name="Equation" r:id="rId19" imgW="114120" imgH="114120" progId="Equation.DSMT4">
                          <p:embed/>
                          <p:pic>
                            <p:nvPicPr>
                              <p:cNvPr id="75" name="개체 74">
                                <a:extLst>
                                  <a:ext uri="{FF2B5EF4-FFF2-40B4-BE49-F238E27FC236}">
                                    <a16:creationId xmlns:a16="http://schemas.microsoft.com/office/drawing/2014/main" id="{1B55CA6B-B53A-4E9F-9718-9501D980A942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311307" y="1641024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5" name="개체 74">
                    <a:extLst>
                      <a:ext uri="{FF2B5EF4-FFF2-40B4-BE49-F238E27FC236}">
                        <a16:creationId xmlns:a16="http://schemas.microsoft.com/office/drawing/2014/main" id="{1B55CA6B-B53A-4E9F-9718-9501D980A942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886042660"/>
                      </p:ext>
                    </p:extLst>
                  </p:nvPr>
                </p:nvGraphicFramePr>
                <p:xfrm>
                  <a:off x="6311307" y="1641024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20" imgW="114120" imgH="114120" progId="Equation.DSMT4">
                          <p:embed/>
                        </p:oleObj>
                      </mc:Choice>
                      <mc:Fallback>
                        <p:oleObj name="Equation" r:id="rId20" imgW="114120" imgH="114120" progId="Equation.DSMT4">
                          <p:embed/>
                          <p:pic>
                            <p:nvPicPr>
                              <p:cNvPr id="26" name="개체 25">
                                <a:extLst>
                                  <a:ext uri="{FF2B5EF4-FFF2-40B4-BE49-F238E27FC236}">
                                    <a16:creationId xmlns:a16="http://schemas.microsoft.com/office/drawing/2014/main" id="{70000315-04F3-497F-8AE5-4FBEE4BB7A1C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311307" y="1641024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6" name="개체 75">
                    <a:extLst>
                      <a:ext uri="{FF2B5EF4-FFF2-40B4-BE49-F238E27FC236}">
                        <a16:creationId xmlns:a16="http://schemas.microsoft.com/office/drawing/2014/main" id="{B6E11F29-223D-4D61-B579-4E1762884B3F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7270817" y="1641024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75" name="Equation" r:id="rId21" imgW="114120" imgH="114120" progId="Equation.DSMT4">
                          <p:embed/>
                        </p:oleObj>
                      </mc:Choice>
                      <mc:Fallback>
                        <p:oleObj name="Equation" r:id="rId21" imgW="114120" imgH="114120" progId="Equation.DSMT4">
                          <p:embed/>
                          <p:pic>
                            <p:nvPicPr>
                              <p:cNvPr id="76" name="개체 75">
                                <a:extLst>
                                  <a:ext uri="{FF2B5EF4-FFF2-40B4-BE49-F238E27FC236}">
                                    <a16:creationId xmlns:a16="http://schemas.microsoft.com/office/drawing/2014/main" id="{B6E11F29-223D-4D61-B579-4E1762884B3F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7270817" y="1641024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6" name="개체 75">
                    <a:extLst>
                      <a:ext uri="{FF2B5EF4-FFF2-40B4-BE49-F238E27FC236}">
                        <a16:creationId xmlns:a16="http://schemas.microsoft.com/office/drawing/2014/main" id="{B6E11F29-223D-4D61-B579-4E1762884B3F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936596312"/>
                      </p:ext>
                    </p:extLst>
                  </p:nvPr>
                </p:nvGraphicFramePr>
                <p:xfrm>
                  <a:off x="7270817" y="1641024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22" imgW="114120" imgH="114120" progId="Equation.DSMT4">
                          <p:embed/>
                        </p:oleObj>
                      </mc:Choice>
                      <mc:Fallback>
                        <p:oleObj name="Equation" r:id="rId22" imgW="114120" imgH="114120" progId="Equation.DSMT4">
                          <p:embed/>
                          <p:pic>
                            <p:nvPicPr>
                              <p:cNvPr id="27" name="개체 26">
                                <a:extLst>
                                  <a:ext uri="{FF2B5EF4-FFF2-40B4-BE49-F238E27FC236}">
                                    <a16:creationId xmlns:a16="http://schemas.microsoft.com/office/drawing/2014/main" id="{0A96A9DD-2F57-402A-B50F-087255A97313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7270817" y="1641024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7" name="개체 76">
                    <a:extLst>
                      <a:ext uri="{FF2B5EF4-FFF2-40B4-BE49-F238E27FC236}">
                        <a16:creationId xmlns:a16="http://schemas.microsoft.com/office/drawing/2014/main" id="{3BFAE6B0-4251-4710-8457-0D7CD4F5C288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3708880" y="2535801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76" name="Equation" r:id="rId23" imgW="114120" imgH="114120" progId="Equation.DSMT4">
                          <p:embed/>
                        </p:oleObj>
                      </mc:Choice>
                      <mc:Fallback>
                        <p:oleObj name="Equation" r:id="rId23" imgW="114120" imgH="114120" progId="Equation.DSMT4">
                          <p:embed/>
                          <p:pic>
                            <p:nvPicPr>
                              <p:cNvPr id="77" name="개체 76">
                                <a:extLst>
                                  <a:ext uri="{FF2B5EF4-FFF2-40B4-BE49-F238E27FC236}">
                                    <a16:creationId xmlns:a16="http://schemas.microsoft.com/office/drawing/2014/main" id="{3BFAE6B0-4251-4710-8457-0D7CD4F5C288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708880" y="2535801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7" name="개체 76">
                    <a:extLst>
                      <a:ext uri="{FF2B5EF4-FFF2-40B4-BE49-F238E27FC236}">
                        <a16:creationId xmlns:a16="http://schemas.microsoft.com/office/drawing/2014/main" id="{3BFAE6B0-4251-4710-8457-0D7CD4F5C288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4150637953"/>
                      </p:ext>
                    </p:extLst>
                  </p:nvPr>
                </p:nvGraphicFramePr>
                <p:xfrm>
                  <a:off x="3708880" y="2535801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24" imgW="114120" imgH="114120" progId="Equation.DSMT4">
                          <p:embed/>
                        </p:oleObj>
                      </mc:Choice>
                      <mc:Fallback>
                        <p:oleObj name="Equation" r:id="rId24" imgW="114120" imgH="114120" progId="Equation.DSMT4">
                          <p:embed/>
                          <p:pic>
                            <p:nvPicPr>
                              <p:cNvPr id="28" name="개체 27">
                                <a:extLst>
                                  <a:ext uri="{FF2B5EF4-FFF2-40B4-BE49-F238E27FC236}">
                                    <a16:creationId xmlns:a16="http://schemas.microsoft.com/office/drawing/2014/main" id="{8DD1D55C-197A-4A99-9E33-6B559EF3D356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708880" y="2535801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8" name="개체 77">
                    <a:extLst>
                      <a:ext uri="{FF2B5EF4-FFF2-40B4-BE49-F238E27FC236}">
                        <a16:creationId xmlns:a16="http://schemas.microsoft.com/office/drawing/2014/main" id="{713B0687-89D1-427C-B994-3AE3BD05046A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4347289" y="2535801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77" name="Equation" r:id="rId25" imgW="114120" imgH="114120" progId="Equation.DSMT4">
                          <p:embed/>
                        </p:oleObj>
                      </mc:Choice>
                      <mc:Fallback>
                        <p:oleObj name="Equation" r:id="rId25" imgW="114120" imgH="114120" progId="Equation.DSMT4">
                          <p:embed/>
                          <p:pic>
                            <p:nvPicPr>
                              <p:cNvPr id="78" name="개체 77">
                                <a:extLst>
                                  <a:ext uri="{FF2B5EF4-FFF2-40B4-BE49-F238E27FC236}">
                                    <a16:creationId xmlns:a16="http://schemas.microsoft.com/office/drawing/2014/main" id="{713B0687-89D1-427C-B994-3AE3BD05046A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347289" y="2535801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8" name="개체 77">
                    <a:extLst>
                      <a:ext uri="{FF2B5EF4-FFF2-40B4-BE49-F238E27FC236}">
                        <a16:creationId xmlns:a16="http://schemas.microsoft.com/office/drawing/2014/main" id="{713B0687-89D1-427C-B994-3AE3BD05046A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548450402"/>
                      </p:ext>
                    </p:extLst>
                  </p:nvPr>
                </p:nvGraphicFramePr>
                <p:xfrm>
                  <a:off x="4347289" y="2535801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26" imgW="114120" imgH="114120" progId="Equation.DSMT4">
                          <p:embed/>
                        </p:oleObj>
                      </mc:Choice>
                      <mc:Fallback>
                        <p:oleObj name="Equation" r:id="rId26" imgW="114120" imgH="114120" progId="Equation.DSMT4">
                          <p:embed/>
                          <p:pic>
                            <p:nvPicPr>
                              <p:cNvPr id="29" name="개체 28">
                                <a:extLst>
                                  <a:ext uri="{FF2B5EF4-FFF2-40B4-BE49-F238E27FC236}">
                                    <a16:creationId xmlns:a16="http://schemas.microsoft.com/office/drawing/2014/main" id="{6724A061-0960-490F-9268-0D534D7002B7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347289" y="2535801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9" name="개체 78">
                    <a:extLst>
                      <a:ext uri="{FF2B5EF4-FFF2-40B4-BE49-F238E27FC236}">
                        <a16:creationId xmlns:a16="http://schemas.microsoft.com/office/drawing/2014/main" id="{DFC7D9AB-95CB-46FE-B21E-521EDF9F2472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4867566" y="2545870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78" name="Equation" r:id="rId27" imgW="114120" imgH="114120" progId="Equation.DSMT4">
                          <p:embed/>
                        </p:oleObj>
                      </mc:Choice>
                      <mc:Fallback>
                        <p:oleObj name="Equation" r:id="rId27" imgW="114120" imgH="114120" progId="Equation.DSMT4">
                          <p:embed/>
                          <p:pic>
                            <p:nvPicPr>
                              <p:cNvPr id="79" name="개체 78">
                                <a:extLst>
                                  <a:ext uri="{FF2B5EF4-FFF2-40B4-BE49-F238E27FC236}">
                                    <a16:creationId xmlns:a16="http://schemas.microsoft.com/office/drawing/2014/main" id="{DFC7D9AB-95CB-46FE-B21E-521EDF9F2472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867566" y="2545870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9" name="개체 78">
                    <a:extLst>
                      <a:ext uri="{FF2B5EF4-FFF2-40B4-BE49-F238E27FC236}">
                        <a16:creationId xmlns:a16="http://schemas.microsoft.com/office/drawing/2014/main" id="{DFC7D9AB-95CB-46FE-B21E-521EDF9F2472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715215247"/>
                      </p:ext>
                    </p:extLst>
                  </p:nvPr>
                </p:nvGraphicFramePr>
                <p:xfrm>
                  <a:off x="4867566" y="2545870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28" imgW="114120" imgH="114120" progId="Equation.DSMT4">
                          <p:embed/>
                        </p:oleObj>
                      </mc:Choice>
                      <mc:Fallback>
                        <p:oleObj name="Equation" r:id="rId28" imgW="114120" imgH="114120" progId="Equation.DSMT4">
                          <p:embed/>
                          <p:pic>
                            <p:nvPicPr>
                              <p:cNvPr id="30" name="개체 29">
                                <a:extLst>
                                  <a:ext uri="{FF2B5EF4-FFF2-40B4-BE49-F238E27FC236}">
                                    <a16:creationId xmlns:a16="http://schemas.microsoft.com/office/drawing/2014/main" id="{5E04FB98-A608-49C1-BB9A-AB50CDB442A8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867566" y="2545870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7154FCC6-C593-4EDA-AA65-D193CF4E2D71}"/>
                      </a:ext>
                    </a:extLst>
                  </p:cNvPr>
                  <p:cNvSpPr txBox="1"/>
                  <p:nvPr/>
                </p:nvSpPr>
                <p:spPr>
                  <a:xfrm>
                    <a:off x="4551904" y="2493878"/>
                    <a:ext cx="27892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ko-KR" altLang="en-US" dirty="0"/>
                  </a:p>
                </p:txBody>
              </p:sp>
            </mc:Choice>
            <mc:Fallback xmlns="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7154FCC6-C593-4EDA-AA65-D193CF4E2D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1904" y="2493878"/>
                    <a:ext cx="278923" cy="276999"/>
                  </a:xfrm>
                  <a:prstGeom prst="rect">
                    <a:avLst/>
                  </a:prstGeom>
                  <a:blipFill>
                    <a:blip r:embed="rId29"/>
                    <a:stretch>
                      <a:fillRect r="-2174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81" name="개체 80">
                    <a:extLst>
                      <a:ext uri="{FF2B5EF4-FFF2-40B4-BE49-F238E27FC236}">
                        <a16:creationId xmlns:a16="http://schemas.microsoft.com/office/drawing/2014/main" id="{CC54C1C1-E695-42BF-AA6F-6A0514DFAFFE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8233542" y="1641024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79" name="Equation" r:id="rId30" imgW="114120" imgH="114120" progId="Equation.DSMT4">
                          <p:embed/>
                        </p:oleObj>
                      </mc:Choice>
                      <mc:Fallback>
                        <p:oleObj name="Equation" r:id="rId30" imgW="114120" imgH="114120" progId="Equation.DSMT4">
                          <p:embed/>
                          <p:pic>
                            <p:nvPicPr>
                              <p:cNvPr id="81" name="개체 80">
                                <a:extLst>
                                  <a:ext uri="{FF2B5EF4-FFF2-40B4-BE49-F238E27FC236}">
                                    <a16:creationId xmlns:a16="http://schemas.microsoft.com/office/drawing/2014/main" id="{CC54C1C1-E695-42BF-AA6F-6A0514DFAFFE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8233542" y="1641024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81" name="개체 80">
                    <a:extLst>
                      <a:ext uri="{FF2B5EF4-FFF2-40B4-BE49-F238E27FC236}">
                        <a16:creationId xmlns:a16="http://schemas.microsoft.com/office/drawing/2014/main" id="{CC54C1C1-E695-42BF-AA6F-6A0514DFAFFE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4213908118"/>
                      </p:ext>
                    </p:extLst>
                  </p:nvPr>
                </p:nvGraphicFramePr>
                <p:xfrm>
                  <a:off x="8233542" y="1641024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31" imgW="114120" imgH="114120" progId="Equation.DSMT4">
                          <p:embed/>
                        </p:oleObj>
                      </mc:Choice>
                      <mc:Fallback>
                        <p:oleObj name="Equation" r:id="rId31" imgW="114120" imgH="114120" progId="Equation.DSMT4">
                          <p:embed/>
                          <p:pic>
                            <p:nvPicPr>
                              <p:cNvPr id="33" name="개체 32">
                                <a:extLst>
                                  <a:ext uri="{FF2B5EF4-FFF2-40B4-BE49-F238E27FC236}">
                                    <a16:creationId xmlns:a16="http://schemas.microsoft.com/office/drawing/2014/main" id="{DD0829AA-3E72-49AB-98E2-6A097D82AD17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8233542" y="1641024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0299EE91-5629-4BFE-B581-31960C925398}"/>
                      </a:ext>
                    </a:extLst>
                  </p:cNvPr>
                  <p:cNvSpPr txBox="1"/>
                  <p:nvPr/>
                </p:nvSpPr>
                <p:spPr>
                  <a:xfrm>
                    <a:off x="8404172" y="1599101"/>
                    <a:ext cx="27892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ko-KR" altLang="en-US" dirty="0"/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0299EE91-5629-4BFE-B581-31960C92539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04172" y="1599101"/>
                    <a:ext cx="278923" cy="276999"/>
                  </a:xfrm>
                  <a:prstGeom prst="rect">
                    <a:avLst/>
                  </a:prstGeom>
                  <a:blipFill>
                    <a:blip r:embed="rId32"/>
                    <a:stretch>
                      <a:fillRect r="-2174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83" name="그림 82">
                <a:extLst>
                  <a:ext uri="{FF2B5EF4-FFF2-40B4-BE49-F238E27FC236}">
                    <a16:creationId xmlns:a16="http://schemas.microsoft.com/office/drawing/2014/main" id="{62A65238-D087-4248-AA67-4BEF9D90BD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207766" y="2391380"/>
                <a:ext cx="720000" cy="540000"/>
              </a:xfrm>
              <a:prstGeom prst="rect">
                <a:avLst/>
              </a:prstGeom>
            </p:spPr>
          </p:pic>
          <p:pic>
            <p:nvPicPr>
              <p:cNvPr id="84" name="그림 83">
                <a:extLst>
                  <a:ext uri="{FF2B5EF4-FFF2-40B4-BE49-F238E27FC236}">
                    <a16:creationId xmlns:a16="http://schemas.microsoft.com/office/drawing/2014/main" id="{06B93F45-1C6E-4E71-8D7D-EAA23E5CB0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557729" y="2391380"/>
                <a:ext cx="720000" cy="54000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85" name="개체 84">
                    <a:extLst>
                      <a:ext uri="{FF2B5EF4-FFF2-40B4-BE49-F238E27FC236}">
                        <a16:creationId xmlns:a16="http://schemas.microsoft.com/office/drawing/2014/main" id="{E494E982-05D1-47AC-93CC-E579A2203E91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6163880" y="2543317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80" name="Equation" r:id="rId35" imgW="114120" imgH="114120" progId="Equation.DSMT4">
                          <p:embed/>
                        </p:oleObj>
                      </mc:Choice>
                      <mc:Fallback>
                        <p:oleObj name="Equation" r:id="rId35" imgW="114120" imgH="114120" progId="Equation.DSMT4">
                          <p:embed/>
                          <p:pic>
                            <p:nvPicPr>
                              <p:cNvPr id="85" name="개체 84">
                                <a:extLst>
                                  <a:ext uri="{FF2B5EF4-FFF2-40B4-BE49-F238E27FC236}">
                                    <a16:creationId xmlns:a16="http://schemas.microsoft.com/office/drawing/2014/main" id="{E494E982-05D1-47AC-93CC-E579A2203E91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163880" y="2543317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85" name="개체 84">
                    <a:extLst>
                      <a:ext uri="{FF2B5EF4-FFF2-40B4-BE49-F238E27FC236}">
                        <a16:creationId xmlns:a16="http://schemas.microsoft.com/office/drawing/2014/main" id="{E494E982-05D1-47AC-93CC-E579A2203E91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251876270"/>
                      </p:ext>
                    </p:extLst>
                  </p:nvPr>
                </p:nvGraphicFramePr>
                <p:xfrm>
                  <a:off x="6163880" y="2543317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36" imgW="114120" imgH="114120" progId="Equation.DSMT4">
                          <p:embed/>
                        </p:oleObj>
                      </mc:Choice>
                      <mc:Fallback>
                        <p:oleObj name="Equation" r:id="rId36" imgW="114120" imgH="114120" progId="Equation.DSMT4">
                          <p:embed/>
                          <p:pic>
                            <p:nvPicPr>
                              <p:cNvPr id="61" name="개체 60">
                                <a:extLst>
                                  <a:ext uri="{FF2B5EF4-FFF2-40B4-BE49-F238E27FC236}">
                                    <a16:creationId xmlns:a16="http://schemas.microsoft.com/office/drawing/2014/main" id="{6DAD99B6-9324-4C96-A706-0A2BB4225C2A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163880" y="2543317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86" name="개체 85">
                    <a:extLst>
                      <a:ext uri="{FF2B5EF4-FFF2-40B4-BE49-F238E27FC236}">
                        <a16:creationId xmlns:a16="http://schemas.microsoft.com/office/drawing/2014/main" id="{F5BFFEB6-FE66-4195-BD64-D7BFFB870810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5515723" y="2545870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81" name="Equation" r:id="rId37" imgW="114120" imgH="114120" progId="Equation.DSMT4">
                          <p:embed/>
                        </p:oleObj>
                      </mc:Choice>
                      <mc:Fallback>
                        <p:oleObj name="Equation" r:id="rId37" imgW="114120" imgH="114120" progId="Equation.DSMT4">
                          <p:embed/>
                          <p:pic>
                            <p:nvPicPr>
                              <p:cNvPr id="86" name="개체 85">
                                <a:extLst>
                                  <a:ext uri="{FF2B5EF4-FFF2-40B4-BE49-F238E27FC236}">
                                    <a16:creationId xmlns:a16="http://schemas.microsoft.com/office/drawing/2014/main" id="{F5BFFEB6-FE66-4195-BD64-D7BFFB870810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5515723" y="2545870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86" name="개체 85">
                    <a:extLst>
                      <a:ext uri="{FF2B5EF4-FFF2-40B4-BE49-F238E27FC236}">
                        <a16:creationId xmlns:a16="http://schemas.microsoft.com/office/drawing/2014/main" id="{F5BFFEB6-FE66-4195-BD64-D7BFFB870810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800281017"/>
                      </p:ext>
                    </p:extLst>
                  </p:nvPr>
                </p:nvGraphicFramePr>
                <p:xfrm>
                  <a:off x="5515723" y="2545870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38" imgW="114120" imgH="114120" progId="Equation.DSMT4">
                          <p:embed/>
                        </p:oleObj>
                      </mc:Choice>
                      <mc:Fallback>
                        <p:oleObj name="Equation" r:id="rId38" imgW="114120" imgH="114120" progId="Equation.DSMT4">
                          <p:embed/>
                          <p:pic>
                            <p:nvPicPr>
                              <p:cNvPr id="62" name="개체 61">
                                <a:extLst>
                                  <a:ext uri="{FF2B5EF4-FFF2-40B4-BE49-F238E27FC236}">
                                    <a16:creationId xmlns:a16="http://schemas.microsoft.com/office/drawing/2014/main" id="{611EA515-757C-4FC6-82AA-2B108FD11D3E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5515723" y="2545870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91" name="개체 90">
                    <a:extLst>
                      <a:ext uri="{FF2B5EF4-FFF2-40B4-BE49-F238E27FC236}">
                        <a16:creationId xmlns:a16="http://schemas.microsoft.com/office/drawing/2014/main" id="{537D467D-B9CD-4107-BF84-E55424EBE8B5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/>
                  </p:nvPr>
                </p:nvGraphicFramePr>
                <p:xfrm>
                  <a:off x="3050504" y="2535007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5482" name="Equation" r:id="rId39" imgW="114120" imgH="114120" progId="Equation.DSMT4">
                          <p:embed/>
                        </p:oleObj>
                      </mc:Choice>
                      <mc:Fallback>
                        <p:oleObj name="Equation" r:id="rId39" imgW="114120" imgH="114120" progId="Equation.DSMT4">
                          <p:embed/>
                          <p:pic>
                            <p:nvPicPr>
                              <p:cNvPr id="91" name="개체 90">
                                <a:extLst>
                                  <a:ext uri="{FF2B5EF4-FFF2-40B4-BE49-F238E27FC236}">
                                    <a16:creationId xmlns:a16="http://schemas.microsoft.com/office/drawing/2014/main" id="{537D467D-B9CD-4107-BF84-E55424EBE8B5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050504" y="2535007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91" name="개체 90">
                    <a:extLst>
                      <a:ext uri="{FF2B5EF4-FFF2-40B4-BE49-F238E27FC236}">
                        <a16:creationId xmlns:a16="http://schemas.microsoft.com/office/drawing/2014/main" id="{537D467D-B9CD-4107-BF84-E55424EBE8B5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837578255"/>
                      </p:ext>
                    </p:extLst>
                  </p:nvPr>
                </p:nvGraphicFramePr>
                <p:xfrm>
                  <a:off x="3050504" y="2535007"/>
                  <a:ext cx="193154" cy="193154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40" imgW="114120" imgH="114120" progId="Equation.DSMT4">
                          <p:embed/>
                        </p:oleObj>
                      </mc:Choice>
                      <mc:Fallback>
                        <p:oleObj name="Equation" r:id="rId40" imgW="114120" imgH="114120" progId="Equation.DSMT4">
                          <p:embed/>
                          <p:pic>
                            <p:nvPicPr>
                              <p:cNvPr id="77" name="개체 76">
                                <a:extLst>
                                  <a:ext uri="{FF2B5EF4-FFF2-40B4-BE49-F238E27FC236}">
                                    <a16:creationId xmlns:a16="http://schemas.microsoft.com/office/drawing/2014/main" id="{3BFAE6B0-4251-4710-8457-0D7CD4F5C288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050504" y="2535007"/>
                                <a:ext cx="193154" cy="193154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</p:grpSp>
        <p:pic>
          <p:nvPicPr>
            <p:cNvPr id="127" name="그림 126">
              <a:extLst>
                <a:ext uri="{FF2B5EF4-FFF2-40B4-BE49-F238E27FC236}">
                  <a16:creationId xmlns:a16="http://schemas.microsoft.com/office/drawing/2014/main" id="{8118F072-9C3D-42DC-B4A6-3391526A1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3135187" y="1372235"/>
              <a:ext cx="1214400" cy="910800"/>
            </a:xfrm>
            <a:prstGeom prst="rect">
              <a:avLst/>
            </a:prstGeom>
          </p:spPr>
        </p:pic>
      </p:grp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7D0CB7DB-7AF8-4F46-A5E9-F7E369D68B4B}"/>
              </a:ext>
            </a:extLst>
          </p:cNvPr>
          <p:cNvGrpSpPr/>
          <p:nvPr/>
        </p:nvGrpSpPr>
        <p:grpSpPr>
          <a:xfrm>
            <a:off x="3227271" y="3306362"/>
            <a:ext cx="5690177" cy="1599927"/>
            <a:chOff x="3227271" y="3306362"/>
            <a:chExt cx="5690177" cy="1599927"/>
          </a:xfrm>
        </p:grpSpPr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524A0C4D-0EF8-4140-8F11-96952F681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26243" y="3994801"/>
              <a:ext cx="1200000" cy="900000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461A2782-6428-4373-B8C0-AB9DD8672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48333" y="3314906"/>
              <a:ext cx="720000" cy="54000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63EFB85-A6AA-4647-9A7E-2274E42D9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59131" y="3314906"/>
              <a:ext cx="720000" cy="540000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3277E073-6D62-4F89-8E4B-915D722A7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94615" y="3319214"/>
              <a:ext cx="720000" cy="54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2" name="개체 11">
                  <a:extLst>
                    <a:ext uri="{FF2B5EF4-FFF2-40B4-BE49-F238E27FC236}">
                      <a16:creationId xmlns:a16="http://schemas.microsoft.com/office/drawing/2014/main" id="{1D29648C-3D3E-45AC-B17A-2CB8C3160770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3871021" y="3449630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83" name="Equation" r:id="rId42" imgW="114120" imgH="114120" progId="Equation.DSMT4">
                        <p:embed/>
                      </p:oleObj>
                    </mc:Choice>
                    <mc:Fallback>
                      <p:oleObj name="Equation" r:id="rId42" imgW="114120" imgH="114120" progId="Equation.DSMT4">
                        <p:embed/>
                        <p:pic>
                          <p:nvPicPr>
                            <p:cNvPr id="12" name="개체 11">
                              <a:extLst>
                                <a:ext uri="{FF2B5EF4-FFF2-40B4-BE49-F238E27FC236}">
                                  <a16:creationId xmlns:a16="http://schemas.microsoft.com/office/drawing/2014/main" id="{1D29648C-3D3E-45AC-B17A-2CB8C3160770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871021" y="3449630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2" name="개체 11">
                  <a:extLst>
                    <a:ext uri="{FF2B5EF4-FFF2-40B4-BE49-F238E27FC236}">
                      <a16:creationId xmlns:a16="http://schemas.microsoft.com/office/drawing/2014/main" id="{1D29648C-3D3E-45AC-B17A-2CB8C3160770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184801791"/>
                    </p:ext>
                  </p:extLst>
                </p:nvPr>
              </p:nvGraphicFramePr>
              <p:xfrm>
                <a:off x="3871021" y="3449630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43" imgW="114120" imgH="114120" progId="Equation.DSMT4">
                        <p:embed/>
                      </p:oleObj>
                    </mc:Choice>
                    <mc:Fallback>
                      <p:oleObj name="Equation" r:id="rId43" imgW="114120" imgH="114120" progId="Equation.DSMT4">
                        <p:embed/>
                        <p:pic>
                          <p:nvPicPr>
                            <p:cNvPr id="5" name="개체 4">
                              <a:extLst>
                                <a:ext uri="{FF2B5EF4-FFF2-40B4-BE49-F238E27FC236}">
                                  <a16:creationId xmlns:a16="http://schemas.microsoft.com/office/drawing/2014/main" id="{63C32EE8-0200-4DE1-AE7A-ADE216EA565B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871021" y="3449630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054F8956-8C4E-41B6-8305-5CAF65E30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202969" y="3998187"/>
              <a:ext cx="1200000" cy="900000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05BEA94A-CB4E-478A-8862-1E04F8092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233472" y="4006289"/>
              <a:ext cx="1200000" cy="900000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7C542E2B-E6D9-48C3-8E15-009240057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950585" y="3314906"/>
              <a:ext cx="720000" cy="54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5" name="개체 24">
                  <a:extLst>
                    <a:ext uri="{FF2B5EF4-FFF2-40B4-BE49-F238E27FC236}">
                      <a16:creationId xmlns:a16="http://schemas.microsoft.com/office/drawing/2014/main" id="{17508265-834E-40C3-ACBF-6D3F09F38D10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620437" y="3449125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84" name="Equation" r:id="rId44" imgW="114120" imgH="114120" progId="Equation.DSMT4">
                        <p:embed/>
                      </p:oleObj>
                    </mc:Choice>
                    <mc:Fallback>
                      <p:oleObj name="Equation" r:id="rId44" imgW="114120" imgH="114120" progId="Equation.DSMT4">
                        <p:embed/>
                        <p:pic>
                          <p:nvPicPr>
                            <p:cNvPr id="25" name="개체 24">
                              <a:extLst>
                                <a:ext uri="{FF2B5EF4-FFF2-40B4-BE49-F238E27FC236}">
                                  <a16:creationId xmlns:a16="http://schemas.microsoft.com/office/drawing/2014/main" id="{17508265-834E-40C3-ACBF-6D3F09F38D10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620437" y="3449125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5" name="개체 24">
                  <a:extLst>
                    <a:ext uri="{FF2B5EF4-FFF2-40B4-BE49-F238E27FC236}">
                      <a16:creationId xmlns:a16="http://schemas.microsoft.com/office/drawing/2014/main" id="{17508265-834E-40C3-ACBF-6D3F09F38D10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735939863"/>
                    </p:ext>
                  </p:extLst>
                </p:nvPr>
              </p:nvGraphicFramePr>
              <p:xfrm>
                <a:off x="4620437" y="3449125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45" imgW="114120" imgH="114120" progId="Equation.DSMT4">
                        <p:embed/>
                      </p:oleObj>
                    </mc:Choice>
                    <mc:Fallback>
                      <p:oleObj name="Equation" r:id="rId45" imgW="114120" imgH="114120" progId="Equation.DSMT4">
                        <p:embed/>
                        <p:pic>
                          <p:nvPicPr>
                            <p:cNvPr id="12" name="개체 11">
                              <a:extLst>
                                <a:ext uri="{FF2B5EF4-FFF2-40B4-BE49-F238E27FC236}">
                                  <a16:creationId xmlns:a16="http://schemas.microsoft.com/office/drawing/2014/main" id="{1D29648C-3D3E-45AC-B17A-2CB8C3160770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620437" y="3449125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6" name="개체 25">
                  <a:extLst>
                    <a:ext uri="{FF2B5EF4-FFF2-40B4-BE49-F238E27FC236}">
                      <a16:creationId xmlns:a16="http://schemas.microsoft.com/office/drawing/2014/main" id="{70000315-04F3-497F-8AE5-4FBEE4BB7A1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5331561" y="3453380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85" name="Equation" r:id="rId46" imgW="114120" imgH="114120" progId="Equation.DSMT4">
                        <p:embed/>
                      </p:oleObj>
                    </mc:Choice>
                    <mc:Fallback>
                      <p:oleObj name="Equation" r:id="rId46" imgW="114120" imgH="114120" progId="Equation.DSMT4">
                        <p:embed/>
                        <p:pic>
                          <p:nvPicPr>
                            <p:cNvPr id="26" name="개체 25">
                              <a:extLst>
                                <a:ext uri="{FF2B5EF4-FFF2-40B4-BE49-F238E27FC236}">
                                  <a16:creationId xmlns:a16="http://schemas.microsoft.com/office/drawing/2014/main" id="{70000315-04F3-497F-8AE5-4FBEE4BB7A1C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331561" y="3453380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6" name="개체 25">
                  <a:extLst>
                    <a:ext uri="{FF2B5EF4-FFF2-40B4-BE49-F238E27FC236}">
                      <a16:creationId xmlns:a16="http://schemas.microsoft.com/office/drawing/2014/main" id="{70000315-04F3-497F-8AE5-4FBEE4BB7A1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471211026"/>
                    </p:ext>
                  </p:extLst>
                </p:nvPr>
              </p:nvGraphicFramePr>
              <p:xfrm>
                <a:off x="5331561" y="3453380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47" imgW="114120" imgH="114120" progId="Equation.DSMT4">
                        <p:embed/>
                      </p:oleObj>
                    </mc:Choice>
                    <mc:Fallback>
                      <p:oleObj name="Equation" r:id="rId47" imgW="114120" imgH="114120" progId="Equation.DSMT4">
                        <p:embed/>
                        <p:pic>
                          <p:nvPicPr>
                            <p:cNvPr id="25" name="개체 24">
                              <a:extLst>
                                <a:ext uri="{FF2B5EF4-FFF2-40B4-BE49-F238E27FC236}">
                                  <a16:creationId xmlns:a16="http://schemas.microsoft.com/office/drawing/2014/main" id="{17508265-834E-40C3-ACBF-6D3F09F38D10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331561" y="3453380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7" name="개체 26">
                  <a:extLst>
                    <a:ext uri="{FF2B5EF4-FFF2-40B4-BE49-F238E27FC236}">
                      <a16:creationId xmlns:a16="http://schemas.microsoft.com/office/drawing/2014/main" id="{0A96A9DD-2F57-402A-B50F-087255A97313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5935647" y="3460332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86" name="Equation" r:id="rId48" imgW="114120" imgH="114120" progId="Equation.DSMT4">
                        <p:embed/>
                      </p:oleObj>
                    </mc:Choice>
                    <mc:Fallback>
                      <p:oleObj name="Equation" r:id="rId48" imgW="114120" imgH="114120" progId="Equation.DSMT4">
                        <p:embed/>
                        <p:pic>
                          <p:nvPicPr>
                            <p:cNvPr id="27" name="개체 26">
                              <a:extLst>
                                <a:ext uri="{FF2B5EF4-FFF2-40B4-BE49-F238E27FC236}">
                                  <a16:creationId xmlns:a16="http://schemas.microsoft.com/office/drawing/2014/main" id="{0A96A9DD-2F57-402A-B50F-087255A97313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935647" y="3460332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7" name="개체 26">
                  <a:extLst>
                    <a:ext uri="{FF2B5EF4-FFF2-40B4-BE49-F238E27FC236}">
                      <a16:creationId xmlns:a16="http://schemas.microsoft.com/office/drawing/2014/main" id="{0A96A9DD-2F57-402A-B50F-087255A97313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77916288"/>
                    </p:ext>
                  </p:extLst>
                </p:nvPr>
              </p:nvGraphicFramePr>
              <p:xfrm>
                <a:off x="5935647" y="3460332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49" imgW="114120" imgH="114120" progId="Equation.DSMT4">
                        <p:embed/>
                      </p:oleObj>
                    </mc:Choice>
                    <mc:Fallback>
                      <p:oleObj name="Equation" r:id="rId49" imgW="114120" imgH="114120" progId="Equation.DSMT4">
                        <p:embed/>
                        <p:pic>
                          <p:nvPicPr>
                            <p:cNvPr id="26" name="개체 25">
                              <a:extLst>
                                <a:ext uri="{FF2B5EF4-FFF2-40B4-BE49-F238E27FC236}">
                                  <a16:creationId xmlns:a16="http://schemas.microsoft.com/office/drawing/2014/main" id="{70000315-04F3-497F-8AE5-4FBEE4BB7A1C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935647" y="3460332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8" name="개체 27">
                  <a:extLst>
                    <a:ext uri="{FF2B5EF4-FFF2-40B4-BE49-F238E27FC236}">
                      <a16:creationId xmlns:a16="http://schemas.microsoft.com/office/drawing/2014/main" id="{8DD1D55C-197A-4A99-9E33-6B559EF3D35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4257454" y="4317383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87" name="Equation" r:id="rId50" imgW="114120" imgH="114120" progId="Equation.DSMT4">
                        <p:embed/>
                      </p:oleObj>
                    </mc:Choice>
                    <mc:Fallback>
                      <p:oleObj name="Equation" r:id="rId50" imgW="114120" imgH="114120" progId="Equation.DSMT4">
                        <p:embed/>
                        <p:pic>
                          <p:nvPicPr>
                            <p:cNvPr id="28" name="개체 27">
                              <a:extLst>
                                <a:ext uri="{FF2B5EF4-FFF2-40B4-BE49-F238E27FC236}">
                                  <a16:creationId xmlns:a16="http://schemas.microsoft.com/office/drawing/2014/main" id="{8DD1D55C-197A-4A99-9E33-6B559EF3D356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257454" y="4317383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8" name="개체 27">
                  <a:extLst>
                    <a:ext uri="{FF2B5EF4-FFF2-40B4-BE49-F238E27FC236}">
                      <a16:creationId xmlns:a16="http://schemas.microsoft.com/office/drawing/2014/main" id="{8DD1D55C-197A-4A99-9E33-6B559EF3D35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386817838"/>
                    </p:ext>
                  </p:extLst>
                </p:nvPr>
              </p:nvGraphicFramePr>
              <p:xfrm>
                <a:off x="4257454" y="4317383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51" imgW="114120" imgH="114120" progId="Equation.DSMT4">
                        <p:embed/>
                      </p:oleObj>
                    </mc:Choice>
                    <mc:Fallback>
                      <p:oleObj name="Equation" r:id="rId51" imgW="114120" imgH="114120" progId="Equation.DSMT4">
                        <p:embed/>
                        <p:pic>
                          <p:nvPicPr>
                            <p:cNvPr id="12" name="개체 11">
                              <a:extLst>
                                <a:ext uri="{FF2B5EF4-FFF2-40B4-BE49-F238E27FC236}">
                                  <a16:creationId xmlns:a16="http://schemas.microsoft.com/office/drawing/2014/main" id="{1D29648C-3D3E-45AC-B17A-2CB8C3160770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257454" y="4317383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9" name="개체 28">
                  <a:extLst>
                    <a:ext uri="{FF2B5EF4-FFF2-40B4-BE49-F238E27FC236}">
                      <a16:creationId xmlns:a16="http://schemas.microsoft.com/office/drawing/2014/main" id="{6724A061-0960-490F-9268-0D534D7002B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5206477" y="4304102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88" name="Equation" r:id="rId52" imgW="114120" imgH="114120" progId="Equation.DSMT4">
                        <p:embed/>
                      </p:oleObj>
                    </mc:Choice>
                    <mc:Fallback>
                      <p:oleObj name="Equation" r:id="rId52" imgW="114120" imgH="114120" progId="Equation.DSMT4">
                        <p:embed/>
                        <p:pic>
                          <p:nvPicPr>
                            <p:cNvPr id="29" name="개체 28">
                              <a:extLst>
                                <a:ext uri="{FF2B5EF4-FFF2-40B4-BE49-F238E27FC236}">
                                  <a16:creationId xmlns:a16="http://schemas.microsoft.com/office/drawing/2014/main" id="{6724A061-0960-490F-9268-0D534D7002B7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206477" y="4304102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9" name="개체 28">
                  <a:extLst>
                    <a:ext uri="{FF2B5EF4-FFF2-40B4-BE49-F238E27FC236}">
                      <a16:creationId xmlns:a16="http://schemas.microsoft.com/office/drawing/2014/main" id="{6724A061-0960-490F-9268-0D534D7002B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412122656"/>
                    </p:ext>
                  </p:extLst>
                </p:nvPr>
              </p:nvGraphicFramePr>
              <p:xfrm>
                <a:off x="5206477" y="4304102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53" imgW="114120" imgH="114120" progId="Equation.DSMT4">
                        <p:embed/>
                      </p:oleObj>
                    </mc:Choice>
                    <mc:Fallback>
                      <p:oleObj name="Equation" r:id="rId53" imgW="114120" imgH="114120" progId="Equation.DSMT4">
                        <p:embed/>
                        <p:pic>
                          <p:nvPicPr>
                            <p:cNvPr id="28" name="개체 27">
                              <a:extLst>
                                <a:ext uri="{FF2B5EF4-FFF2-40B4-BE49-F238E27FC236}">
                                  <a16:creationId xmlns:a16="http://schemas.microsoft.com/office/drawing/2014/main" id="{8DD1D55C-197A-4A99-9E33-6B559EF3D356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206477" y="4304102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0" name="개체 29">
                  <a:extLst>
                    <a:ext uri="{FF2B5EF4-FFF2-40B4-BE49-F238E27FC236}">
                      <a16:creationId xmlns:a16="http://schemas.microsoft.com/office/drawing/2014/main" id="{5E04FB98-A608-49C1-BB9A-AB50CDB442A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5783384" y="4304102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89" name="Equation" r:id="rId54" imgW="114120" imgH="114120" progId="Equation.DSMT4">
                        <p:embed/>
                      </p:oleObj>
                    </mc:Choice>
                    <mc:Fallback>
                      <p:oleObj name="Equation" r:id="rId54" imgW="114120" imgH="114120" progId="Equation.DSMT4">
                        <p:embed/>
                        <p:pic>
                          <p:nvPicPr>
                            <p:cNvPr id="30" name="개체 29">
                              <a:extLst>
                                <a:ext uri="{FF2B5EF4-FFF2-40B4-BE49-F238E27FC236}">
                                  <a16:creationId xmlns:a16="http://schemas.microsoft.com/office/drawing/2014/main" id="{5E04FB98-A608-49C1-BB9A-AB50CDB442A8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783384" y="4304102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30" name="개체 29">
                  <a:extLst>
                    <a:ext uri="{FF2B5EF4-FFF2-40B4-BE49-F238E27FC236}">
                      <a16:creationId xmlns:a16="http://schemas.microsoft.com/office/drawing/2014/main" id="{5E04FB98-A608-49C1-BB9A-AB50CDB442A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020986787"/>
                    </p:ext>
                  </p:extLst>
                </p:nvPr>
              </p:nvGraphicFramePr>
              <p:xfrm>
                <a:off x="5783384" y="4304102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55" imgW="114120" imgH="114120" progId="Equation.DSMT4">
                        <p:embed/>
                      </p:oleObj>
                    </mc:Choice>
                    <mc:Fallback>
                      <p:oleObj name="Equation" r:id="rId55" imgW="114120" imgH="114120" progId="Equation.DSMT4">
                        <p:embed/>
                        <p:pic>
                          <p:nvPicPr>
                            <p:cNvPr id="28" name="개체 27">
                              <a:extLst>
                                <a:ext uri="{FF2B5EF4-FFF2-40B4-BE49-F238E27FC236}">
                                  <a16:creationId xmlns:a16="http://schemas.microsoft.com/office/drawing/2014/main" id="{8DD1D55C-197A-4A99-9E33-6B559EF3D356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783384" y="4304102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2B8A353-2E76-4A05-BE89-7BA2D61F94EE}"/>
                    </a:ext>
                  </a:extLst>
                </p:cNvPr>
                <p:cNvSpPr txBox="1"/>
                <p:nvPr/>
              </p:nvSpPr>
              <p:spPr>
                <a:xfrm>
                  <a:off x="5432716" y="4262179"/>
                  <a:ext cx="2789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2B8A353-2E76-4A05-BE89-7BA2D61F94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2716" y="4262179"/>
                  <a:ext cx="278923" cy="276999"/>
                </a:xfrm>
                <a:prstGeom prst="rect">
                  <a:avLst/>
                </a:prstGeom>
                <a:blipFill>
                  <a:blip r:embed="rId56"/>
                  <a:stretch>
                    <a:fillRect r="-2174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3" name="개체 32">
                  <a:extLst>
                    <a:ext uri="{FF2B5EF4-FFF2-40B4-BE49-F238E27FC236}">
                      <a16:creationId xmlns:a16="http://schemas.microsoft.com/office/drawing/2014/main" id="{DD0829AA-3E72-49AB-98E2-6A097D82AD1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6553256" y="3449125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90" name="Equation" r:id="rId57" imgW="114120" imgH="114120" progId="Equation.DSMT4">
                        <p:embed/>
                      </p:oleObj>
                    </mc:Choice>
                    <mc:Fallback>
                      <p:oleObj name="Equation" r:id="rId57" imgW="114120" imgH="114120" progId="Equation.DSMT4">
                        <p:embed/>
                        <p:pic>
                          <p:nvPicPr>
                            <p:cNvPr id="33" name="개체 32">
                              <a:extLst>
                                <a:ext uri="{FF2B5EF4-FFF2-40B4-BE49-F238E27FC236}">
                                  <a16:creationId xmlns:a16="http://schemas.microsoft.com/office/drawing/2014/main" id="{DD0829AA-3E72-49AB-98E2-6A097D82AD17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553256" y="3449125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33" name="개체 32">
                  <a:extLst>
                    <a:ext uri="{FF2B5EF4-FFF2-40B4-BE49-F238E27FC236}">
                      <a16:creationId xmlns:a16="http://schemas.microsoft.com/office/drawing/2014/main" id="{DD0829AA-3E72-49AB-98E2-6A097D82AD1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27517103"/>
                    </p:ext>
                  </p:extLst>
                </p:nvPr>
              </p:nvGraphicFramePr>
              <p:xfrm>
                <a:off x="6553256" y="3449125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58" imgW="114120" imgH="114120" progId="Equation.DSMT4">
                        <p:embed/>
                      </p:oleObj>
                    </mc:Choice>
                    <mc:Fallback>
                      <p:oleObj name="Equation" r:id="rId58" imgW="114120" imgH="114120" progId="Equation.DSMT4">
                        <p:embed/>
                        <p:pic>
                          <p:nvPicPr>
                            <p:cNvPr id="27" name="개체 26">
                              <a:extLst>
                                <a:ext uri="{FF2B5EF4-FFF2-40B4-BE49-F238E27FC236}">
                                  <a16:creationId xmlns:a16="http://schemas.microsoft.com/office/drawing/2014/main" id="{0A96A9DD-2F57-402A-B50F-087255A97313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553256" y="3449125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8F8CBE1-A684-4D87-811A-DD0B0B40D9AF}"/>
                    </a:ext>
                  </a:extLst>
                </p:cNvPr>
                <p:cNvSpPr txBox="1"/>
                <p:nvPr/>
              </p:nvSpPr>
              <p:spPr>
                <a:xfrm>
                  <a:off x="6697394" y="3407202"/>
                  <a:ext cx="2789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8F8CBE1-A684-4D87-811A-DD0B0B40D9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7394" y="3407202"/>
                  <a:ext cx="278923" cy="276999"/>
                </a:xfrm>
                <a:prstGeom prst="rect">
                  <a:avLst/>
                </a:prstGeom>
                <a:blipFill>
                  <a:blip r:embed="rId59"/>
                  <a:stretch>
                    <a:fillRect r="-4444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D29ED409-F682-4551-B3FA-85F569D6E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7717448" y="4006289"/>
              <a:ext cx="1200000" cy="900000"/>
            </a:xfrm>
            <a:prstGeom prst="rect">
              <a:avLst/>
            </a:prstGeom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178A0CC2-A2DA-4CDE-86DB-F652498D4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748089" y="3999099"/>
              <a:ext cx="1200000" cy="90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1" name="개체 60">
                  <a:extLst>
                    <a:ext uri="{FF2B5EF4-FFF2-40B4-BE49-F238E27FC236}">
                      <a16:creationId xmlns:a16="http://schemas.microsoft.com/office/drawing/2014/main" id="{6DAD99B6-9324-4C96-A706-0A2BB4225C2A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7758728" y="4297548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91" name="Equation" r:id="rId60" imgW="114120" imgH="114120" progId="Equation.DSMT4">
                        <p:embed/>
                      </p:oleObj>
                    </mc:Choice>
                    <mc:Fallback>
                      <p:oleObj name="Equation" r:id="rId60" imgW="114120" imgH="114120" progId="Equation.DSMT4">
                        <p:embed/>
                        <p:pic>
                          <p:nvPicPr>
                            <p:cNvPr id="61" name="개체 60">
                              <a:extLst>
                                <a:ext uri="{FF2B5EF4-FFF2-40B4-BE49-F238E27FC236}">
                                  <a16:creationId xmlns:a16="http://schemas.microsoft.com/office/drawing/2014/main" id="{6DAD99B6-9324-4C96-A706-0A2BB4225C2A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758728" y="4297548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61" name="개체 60">
                  <a:extLst>
                    <a:ext uri="{FF2B5EF4-FFF2-40B4-BE49-F238E27FC236}">
                      <a16:creationId xmlns:a16="http://schemas.microsoft.com/office/drawing/2014/main" id="{6DAD99B6-9324-4C96-A706-0A2BB4225C2A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127025847"/>
                    </p:ext>
                  </p:extLst>
                </p:nvPr>
              </p:nvGraphicFramePr>
              <p:xfrm>
                <a:off x="7758728" y="4297548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61" imgW="114120" imgH="114120" progId="Equation.DSMT4">
                        <p:embed/>
                      </p:oleObj>
                    </mc:Choice>
                    <mc:Fallback>
                      <p:oleObj name="Equation" r:id="rId61" imgW="114120" imgH="114120" progId="Equation.DSMT4">
                        <p:embed/>
                        <p:pic>
                          <p:nvPicPr>
                            <p:cNvPr id="30" name="개체 29">
                              <a:extLst>
                                <a:ext uri="{FF2B5EF4-FFF2-40B4-BE49-F238E27FC236}">
                                  <a16:creationId xmlns:a16="http://schemas.microsoft.com/office/drawing/2014/main" id="{5E04FB98-A608-49C1-BB9A-AB50CDB442A8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758728" y="4297548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2" name="개체 61">
                  <a:extLst>
                    <a:ext uri="{FF2B5EF4-FFF2-40B4-BE49-F238E27FC236}">
                      <a16:creationId xmlns:a16="http://schemas.microsoft.com/office/drawing/2014/main" id="{611EA515-757C-4FC6-82AA-2B108FD11D3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6775331" y="4304102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92" name="Equation" r:id="rId62" imgW="114120" imgH="114120" progId="Equation.DSMT4">
                        <p:embed/>
                      </p:oleObj>
                    </mc:Choice>
                    <mc:Fallback>
                      <p:oleObj name="Equation" r:id="rId62" imgW="114120" imgH="114120" progId="Equation.DSMT4">
                        <p:embed/>
                        <p:pic>
                          <p:nvPicPr>
                            <p:cNvPr id="62" name="개체 61">
                              <a:extLst>
                                <a:ext uri="{FF2B5EF4-FFF2-40B4-BE49-F238E27FC236}">
                                  <a16:creationId xmlns:a16="http://schemas.microsoft.com/office/drawing/2014/main" id="{611EA515-757C-4FC6-82AA-2B108FD11D3E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775331" y="4304102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62" name="개체 61">
                  <a:extLst>
                    <a:ext uri="{FF2B5EF4-FFF2-40B4-BE49-F238E27FC236}">
                      <a16:creationId xmlns:a16="http://schemas.microsoft.com/office/drawing/2014/main" id="{611EA515-757C-4FC6-82AA-2B108FD11D3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316766616"/>
                    </p:ext>
                  </p:extLst>
                </p:nvPr>
              </p:nvGraphicFramePr>
              <p:xfrm>
                <a:off x="6775331" y="4304102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63" imgW="114120" imgH="114120" progId="Equation.DSMT4">
                        <p:embed/>
                      </p:oleObj>
                    </mc:Choice>
                    <mc:Fallback>
                      <p:oleObj name="Equation" r:id="rId63" imgW="114120" imgH="114120" progId="Equation.DSMT4">
                        <p:embed/>
                        <p:pic>
                          <p:nvPicPr>
                            <p:cNvPr id="30" name="개체 29">
                              <a:extLst>
                                <a:ext uri="{FF2B5EF4-FFF2-40B4-BE49-F238E27FC236}">
                                  <a16:creationId xmlns:a16="http://schemas.microsoft.com/office/drawing/2014/main" id="{5E04FB98-A608-49C1-BB9A-AB50CDB442A8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775331" y="4304102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8" name="개체 87">
                  <a:extLst>
                    <a:ext uri="{FF2B5EF4-FFF2-40B4-BE49-F238E27FC236}">
                      <a16:creationId xmlns:a16="http://schemas.microsoft.com/office/drawing/2014/main" id="{5DDA82C4-0E4F-4D2E-B848-A7DDC0EF2CB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3296285" y="4319346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5493" name="Equation" r:id="rId64" imgW="114120" imgH="114120" progId="Equation.DSMT4">
                        <p:embed/>
                      </p:oleObj>
                    </mc:Choice>
                    <mc:Fallback>
                      <p:oleObj name="Equation" r:id="rId64" imgW="114120" imgH="114120" progId="Equation.DSMT4">
                        <p:embed/>
                        <p:pic>
                          <p:nvPicPr>
                            <p:cNvPr id="88" name="개체 87">
                              <a:extLst>
                                <a:ext uri="{FF2B5EF4-FFF2-40B4-BE49-F238E27FC236}">
                                  <a16:creationId xmlns:a16="http://schemas.microsoft.com/office/drawing/2014/main" id="{5DDA82C4-0E4F-4D2E-B848-A7DDC0EF2CB8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296285" y="4319346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88" name="개체 87">
                  <a:extLst>
                    <a:ext uri="{FF2B5EF4-FFF2-40B4-BE49-F238E27FC236}">
                      <a16:creationId xmlns:a16="http://schemas.microsoft.com/office/drawing/2014/main" id="{5DDA82C4-0E4F-4D2E-B848-A7DDC0EF2CB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749335987"/>
                    </p:ext>
                  </p:extLst>
                </p:nvPr>
              </p:nvGraphicFramePr>
              <p:xfrm>
                <a:off x="3296285" y="4319346"/>
                <a:ext cx="193154" cy="193154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65" imgW="114120" imgH="114120" progId="Equation.DSMT4">
                        <p:embed/>
                      </p:oleObj>
                    </mc:Choice>
                    <mc:Fallback>
                      <p:oleObj name="Equation" r:id="rId65" imgW="114120" imgH="114120" progId="Equation.DSMT4">
                        <p:embed/>
                        <p:pic>
                          <p:nvPicPr>
                            <p:cNvPr id="33" name="개체 32">
                              <a:extLst>
                                <a:ext uri="{FF2B5EF4-FFF2-40B4-BE49-F238E27FC236}">
                                  <a16:creationId xmlns:a16="http://schemas.microsoft.com/office/drawing/2014/main" id="{DD0829AA-3E72-49AB-98E2-6A097D82AD17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296285" y="4319346"/>
                              <a:ext cx="193154" cy="1931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pic>
          <p:nvPicPr>
            <p:cNvPr id="128" name="그림 127">
              <a:extLst>
                <a:ext uri="{FF2B5EF4-FFF2-40B4-BE49-F238E27FC236}">
                  <a16:creationId xmlns:a16="http://schemas.microsoft.com/office/drawing/2014/main" id="{8D49D975-DC99-40A7-8878-2A579659D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3227271" y="3306362"/>
              <a:ext cx="72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412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텍스트 개체 틀 1">
            <a:extLst>
              <a:ext uri="{FF2B5EF4-FFF2-40B4-BE49-F238E27FC236}">
                <a16:creationId xmlns:a16="http://schemas.microsoft.com/office/drawing/2014/main" id="{08043900-AA2F-4E08-BF08-5F3984CD02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100" y="477044"/>
            <a:ext cx="6800180" cy="577056"/>
          </a:xfrm>
        </p:spPr>
        <p:txBody>
          <a:bodyPr>
            <a:normAutofit fontScale="92500"/>
          </a:bodyPr>
          <a:lstStyle/>
          <a:p>
            <a:r>
              <a:rPr lang="en-US" altLang="ko-KR" dirty="0"/>
              <a:t>Mode expression of double slab waveguide</a:t>
            </a:r>
            <a:endParaRPr lang="ko-KR" altLang="en-US" dirty="0"/>
          </a:p>
        </p:txBody>
      </p:sp>
      <p:graphicFrame>
        <p:nvGraphicFramePr>
          <p:cNvPr id="88" name="개체 87">
            <a:extLst>
              <a:ext uri="{FF2B5EF4-FFF2-40B4-BE49-F238E27FC236}">
                <a16:creationId xmlns:a16="http://schemas.microsoft.com/office/drawing/2014/main" id="{90899B0B-59C3-4401-9E53-BF3BB8C85A9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13926" y="1898624"/>
          <a:ext cx="164457" cy="183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2" name="Equation" r:id="rId4" imgW="114120" imgH="126720" progId="Equation.DSMT4">
                  <p:embed/>
                </p:oleObj>
              </mc:Choice>
              <mc:Fallback>
                <p:oleObj name="Equation" r:id="rId4" imgW="114120" imgH="126720" progId="Equation.DSMT4">
                  <p:embed/>
                  <p:pic>
                    <p:nvPicPr>
                      <p:cNvPr id="88" name="개체 87">
                        <a:extLst>
                          <a:ext uri="{FF2B5EF4-FFF2-40B4-BE49-F238E27FC236}">
                            <a16:creationId xmlns:a16="http://schemas.microsoft.com/office/drawing/2014/main" id="{90899B0B-59C3-4401-9E53-BF3BB8C85A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3926" y="1898624"/>
                        <a:ext cx="164457" cy="183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9" name="그룹 88">
            <a:extLst>
              <a:ext uri="{FF2B5EF4-FFF2-40B4-BE49-F238E27FC236}">
                <a16:creationId xmlns:a16="http://schemas.microsoft.com/office/drawing/2014/main" id="{D414F355-ACEC-468F-A820-8885F0B96476}"/>
              </a:ext>
            </a:extLst>
          </p:cNvPr>
          <p:cNvGrpSpPr/>
          <p:nvPr/>
        </p:nvGrpSpPr>
        <p:grpSpPr>
          <a:xfrm>
            <a:off x="407285" y="1936386"/>
            <a:ext cx="2624539" cy="2481620"/>
            <a:chOff x="3955181" y="1601797"/>
            <a:chExt cx="2913479" cy="2754826"/>
          </a:xfrm>
        </p:grpSpPr>
        <p:cxnSp>
          <p:nvCxnSpPr>
            <p:cNvPr id="90" name="직선 화살표 연결선 89">
              <a:extLst>
                <a:ext uri="{FF2B5EF4-FFF2-40B4-BE49-F238E27FC236}">
                  <a16:creationId xmlns:a16="http://schemas.microsoft.com/office/drawing/2014/main" id="{C5602AD6-4839-4A9E-B154-EFEB438E7556}"/>
                </a:ext>
              </a:extLst>
            </p:cNvPr>
            <p:cNvCxnSpPr>
              <a:cxnSpLocks/>
            </p:cNvCxnSpPr>
            <p:nvPr/>
          </p:nvCxnSpPr>
          <p:spPr>
            <a:xfrm>
              <a:off x="4107370" y="3063240"/>
              <a:ext cx="2612288" cy="6718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  <a:tailEnd type="triangle"/>
            </a:ln>
            <a:effectLst/>
          </p:spPr>
        </p:cxnSp>
        <p:cxnSp>
          <p:nvCxnSpPr>
            <p:cNvPr id="91" name="직선 화살표 연결선 90">
              <a:extLst>
                <a:ext uri="{FF2B5EF4-FFF2-40B4-BE49-F238E27FC236}">
                  <a16:creationId xmlns:a16="http://schemas.microsoft.com/office/drawing/2014/main" id="{675EB383-77D7-45CD-BAA3-86E2761D8B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4741" y="1601797"/>
              <a:ext cx="0" cy="2754826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6F29C060-4B5E-4754-A6BE-4F89501AB1B2}"/>
                </a:ext>
              </a:extLst>
            </p:cNvPr>
            <p:cNvCxnSpPr/>
            <p:nvPr/>
          </p:nvCxnSpPr>
          <p:spPr>
            <a:xfrm>
              <a:off x="3955181" y="2895600"/>
              <a:ext cx="2913479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3" name="직선 연결선 92">
              <a:extLst>
                <a:ext uri="{FF2B5EF4-FFF2-40B4-BE49-F238E27FC236}">
                  <a16:creationId xmlns:a16="http://schemas.microsoft.com/office/drawing/2014/main" id="{A87A8395-1BFD-40B4-805C-6A7F518836E6}"/>
                </a:ext>
              </a:extLst>
            </p:cNvPr>
            <p:cNvCxnSpPr/>
            <p:nvPr/>
          </p:nvCxnSpPr>
          <p:spPr>
            <a:xfrm>
              <a:off x="3955181" y="3246120"/>
              <a:ext cx="2913479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aphicFrame>
        <p:nvGraphicFramePr>
          <p:cNvPr id="94" name="개체 93">
            <a:extLst>
              <a:ext uri="{FF2B5EF4-FFF2-40B4-BE49-F238E27FC236}">
                <a16:creationId xmlns:a16="http://schemas.microsoft.com/office/drawing/2014/main" id="{EEEF84F5-0128-4018-BFBF-99EDA1DF3D7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897599" y="3185145"/>
          <a:ext cx="163886" cy="163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3" name="Equation" r:id="rId6" imgW="114120" imgH="114120" progId="Equation.DSMT4">
                  <p:embed/>
                </p:oleObj>
              </mc:Choice>
              <mc:Fallback>
                <p:oleObj name="Equation" r:id="rId6" imgW="114120" imgH="114120" progId="Equation.DSMT4">
                  <p:embed/>
                  <p:pic>
                    <p:nvPicPr>
                      <p:cNvPr id="94" name="개체 93">
                        <a:extLst>
                          <a:ext uri="{FF2B5EF4-FFF2-40B4-BE49-F238E27FC236}">
                            <a16:creationId xmlns:a16="http://schemas.microsoft.com/office/drawing/2014/main" id="{EEEF84F5-0128-4018-BFBF-99EDA1DF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97599" y="3185145"/>
                        <a:ext cx="163886" cy="163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개체 94">
            <a:extLst>
              <a:ext uri="{FF2B5EF4-FFF2-40B4-BE49-F238E27FC236}">
                <a16:creationId xmlns:a16="http://schemas.microsoft.com/office/drawing/2014/main" id="{2CB159D0-102D-4218-A72B-2CFC3F00B22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61054" y="2987713"/>
          <a:ext cx="170689" cy="210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4" name="Equation" r:id="rId8" imgW="164880" imgH="203040" progId="Equation.DSMT4">
                  <p:embed/>
                </p:oleObj>
              </mc:Choice>
              <mc:Fallback>
                <p:oleObj name="Equation" r:id="rId8" imgW="164880" imgH="203040" progId="Equation.DSMT4">
                  <p:embed/>
                  <p:pic>
                    <p:nvPicPr>
                      <p:cNvPr id="95" name="개체 94">
                        <a:extLst>
                          <a:ext uri="{FF2B5EF4-FFF2-40B4-BE49-F238E27FC236}">
                            <a16:creationId xmlns:a16="http://schemas.microsoft.com/office/drawing/2014/main" id="{2CB159D0-102D-4218-A72B-2CFC3F00B2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61054" y="2987713"/>
                        <a:ext cx="170689" cy="210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개체 95">
            <a:extLst>
              <a:ext uri="{FF2B5EF4-FFF2-40B4-BE49-F238E27FC236}">
                <a16:creationId xmlns:a16="http://schemas.microsoft.com/office/drawing/2014/main" id="{6942402F-9000-4DFE-8FA3-1471B76242C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61485" y="3296195"/>
          <a:ext cx="170689" cy="210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5" name="Equation" r:id="rId10" imgW="164880" imgH="203040" progId="Equation.DSMT4">
                  <p:embed/>
                </p:oleObj>
              </mc:Choice>
              <mc:Fallback>
                <p:oleObj name="Equation" r:id="rId10" imgW="164880" imgH="203040" progId="Equation.DSMT4">
                  <p:embed/>
                  <p:pic>
                    <p:nvPicPr>
                      <p:cNvPr id="96" name="개체 95">
                        <a:extLst>
                          <a:ext uri="{FF2B5EF4-FFF2-40B4-BE49-F238E27FC236}">
                            <a16:creationId xmlns:a16="http://schemas.microsoft.com/office/drawing/2014/main" id="{6942402F-9000-4DFE-8FA3-1471B76242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61485" y="3296195"/>
                        <a:ext cx="170689" cy="210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직사각형 96">
            <a:extLst>
              <a:ext uri="{FF2B5EF4-FFF2-40B4-BE49-F238E27FC236}">
                <a16:creationId xmlns:a16="http://schemas.microsoft.com/office/drawing/2014/main" id="{9DA25232-A08F-45D8-876B-D42AB79A9DB0}"/>
              </a:ext>
            </a:extLst>
          </p:cNvPr>
          <p:cNvSpPr/>
          <p:nvPr/>
        </p:nvSpPr>
        <p:spPr>
          <a:xfrm>
            <a:off x="504278" y="2501253"/>
            <a:ext cx="2452050" cy="583465"/>
          </a:xfrm>
          <a:prstGeom prst="rect">
            <a:avLst/>
          </a:prstGeom>
          <a:solidFill>
            <a:srgbClr val="4472C4">
              <a:lumMod val="40000"/>
              <a:lumOff val="60000"/>
              <a:alpha val="60000"/>
            </a:srgbClr>
          </a:solidFill>
          <a:ln w="12700" cap="flat" cmpd="sng" algn="ctr">
            <a:solidFill>
              <a:srgbClr val="4472C4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ECA75943-C9EC-48E7-AFA6-291CD5C76EC1}"/>
              </a:ext>
            </a:extLst>
          </p:cNvPr>
          <p:cNvSpPr/>
          <p:nvPr/>
        </p:nvSpPr>
        <p:spPr>
          <a:xfrm>
            <a:off x="504278" y="3427932"/>
            <a:ext cx="2452050" cy="583465"/>
          </a:xfrm>
          <a:prstGeom prst="rect">
            <a:avLst/>
          </a:prstGeom>
          <a:solidFill>
            <a:srgbClr val="4472C4">
              <a:lumMod val="40000"/>
              <a:lumOff val="60000"/>
              <a:alpha val="60000"/>
            </a:srgbClr>
          </a:solidFill>
          <a:ln w="12700" cap="flat" cmpd="sng" algn="ctr">
            <a:solidFill>
              <a:srgbClr val="4472C4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99" name="개체 98">
            <a:extLst>
              <a:ext uri="{FF2B5EF4-FFF2-40B4-BE49-F238E27FC236}">
                <a16:creationId xmlns:a16="http://schemas.microsoft.com/office/drawing/2014/main" id="{93350F9F-DC2C-45F5-AA60-DE6293EAF25C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606284" y="2665138"/>
          <a:ext cx="158736" cy="211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6" name="Equation" r:id="rId12" imgW="152280" imgH="203040" progId="Equation.DSMT4">
                  <p:embed/>
                </p:oleObj>
              </mc:Choice>
              <mc:Fallback>
                <p:oleObj name="Equation" r:id="rId12" imgW="152280" imgH="203040" progId="Equation.DSMT4">
                  <p:embed/>
                  <p:pic>
                    <p:nvPicPr>
                      <p:cNvPr id="99" name="개체 98">
                        <a:extLst>
                          <a:ext uri="{FF2B5EF4-FFF2-40B4-BE49-F238E27FC236}">
                            <a16:creationId xmlns:a16="http://schemas.microsoft.com/office/drawing/2014/main" id="{93350F9F-DC2C-45F5-AA60-DE6293EAF2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06284" y="2665138"/>
                        <a:ext cx="158736" cy="211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개체 99">
            <a:extLst>
              <a:ext uri="{FF2B5EF4-FFF2-40B4-BE49-F238E27FC236}">
                <a16:creationId xmlns:a16="http://schemas.microsoft.com/office/drawing/2014/main" id="{9A2E0FF1-B900-438A-8B5C-7D4D84893097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606284" y="3593249"/>
          <a:ext cx="158736" cy="211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7" name="Equation" r:id="rId14" imgW="152280" imgH="203040" progId="Equation.DSMT4">
                  <p:embed/>
                </p:oleObj>
              </mc:Choice>
              <mc:Fallback>
                <p:oleObj name="Equation" r:id="rId14" imgW="152280" imgH="203040" progId="Equation.DSMT4">
                  <p:embed/>
                  <p:pic>
                    <p:nvPicPr>
                      <p:cNvPr id="100" name="개체 99">
                        <a:extLst>
                          <a:ext uri="{FF2B5EF4-FFF2-40B4-BE49-F238E27FC236}">
                            <a16:creationId xmlns:a16="http://schemas.microsoft.com/office/drawing/2014/main" id="{9A2E0FF1-B900-438A-8B5C-7D4D848930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06284" y="3593249"/>
                        <a:ext cx="158736" cy="211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개체 100">
            <a:extLst>
              <a:ext uri="{FF2B5EF4-FFF2-40B4-BE49-F238E27FC236}">
                <a16:creationId xmlns:a16="http://schemas.microsoft.com/office/drawing/2014/main" id="{5096C725-5FEF-42E2-B3AC-E7893AC0BE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876271"/>
              </p:ext>
            </p:extLst>
          </p:nvPr>
        </p:nvGraphicFramePr>
        <p:xfrm>
          <a:off x="1868643" y="3054392"/>
          <a:ext cx="158736" cy="211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8" name="Equation" r:id="rId15" imgW="152280" imgH="203040" progId="Equation.DSMT4">
                  <p:embed/>
                </p:oleObj>
              </mc:Choice>
              <mc:Fallback>
                <p:oleObj name="Equation" r:id="rId15" imgW="152280" imgH="203040" progId="Equation.DSMT4">
                  <p:embed/>
                  <p:pic>
                    <p:nvPicPr>
                      <p:cNvPr id="101" name="개체 100">
                        <a:extLst>
                          <a:ext uri="{FF2B5EF4-FFF2-40B4-BE49-F238E27FC236}">
                            <a16:creationId xmlns:a16="http://schemas.microsoft.com/office/drawing/2014/main" id="{5096C725-5FEF-42E2-B3AC-E7893AC0BE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68643" y="3054392"/>
                        <a:ext cx="158736" cy="211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" name="직선 화살표 연결선 101">
            <a:extLst>
              <a:ext uri="{FF2B5EF4-FFF2-40B4-BE49-F238E27FC236}">
                <a16:creationId xmlns:a16="http://schemas.microsoft.com/office/drawing/2014/main" id="{B8E5613C-1F3C-4502-AF2C-820556F174CB}"/>
              </a:ext>
            </a:extLst>
          </p:cNvPr>
          <p:cNvCxnSpPr>
            <a:cxnSpLocks/>
          </p:cNvCxnSpPr>
          <p:nvPr/>
        </p:nvCxnSpPr>
        <p:spPr>
          <a:xfrm>
            <a:off x="2524017" y="2501253"/>
            <a:ext cx="0" cy="584253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103" name="직선 화살표 연결선 102">
            <a:extLst>
              <a:ext uri="{FF2B5EF4-FFF2-40B4-BE49-F238E27FC236}">
                <a16:creationId xmlns:a16="http://schemas.microsoft.com/office/drawing/2014/main" id="{BA4FC431-DB5F-4C2A-BE2B-C9D4921F433A}"/>
              </a:ext>
            </a:extLst>
          </p:cNvPr>
          <p:cNvCxnSpPr>
            <a:cxnSpLocks/>
          </p:cNvCxnSpPr>
          <p:nvPr/>
        </p:nvCxnSpPr>
        <p:spPr>
          <a:xfrm>
            <a:off x="2307993" y="3101878"/>
            <a:ext cx="0" cy="292126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graphicFrame>
        <p:nvGraphicFramePr>
          <p:cNvPr id="104" name="개체 103">
            <a:extLst>
              <a:ext uri="{FF2B5EF4-FFF2-40B4-BE49-F238E27FC236}">
                <a16:creationId xmlns:a16="http://schemas.microsoft.com/office/drawing/2014/main" id="{1699B781-243E-4E51-9796-576484AA00E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79512" y="2875621"/>
          <a:ext cx="1555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09" name="Equation" r:id="rId17" imgW="152280" imgH="368280" progId="Equation.DSMT4">
                  <p:embed/>
                </p:oleObj>
              </mc:Choice>
              <mc:Fallback>
                <p:oleObj name="Equation" r:id="rId17" imgW="152280" imgH="368280" progId="Equation.DSMT4">
                  <p:embed/>
                  <p:pic>
                    <p:nvPicPr>
                      <p:cNvPr id="104" name="개체 103">
                        <a:extLst>
                          <a:ext uri="{FF2B5EF4-FFF2-40B4-BE49-F238E27FC236}">
                            <a16:creationId xmlns:a16="http://schemas.microsoft.com/office/drawing/2014/main" id="{1699B781-243E-4E51-9796-576484AA00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9512" y="2875621"/>
                        <a:ext cx="15557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" name="개체 104">
            <a:extLst>
              <a:ext uri="{FF2B5EF4-FFF2-40B4-BE49-F238E27FC236}">
                <a16:creationId xmlns:a16="http://schemas.microsoft.com/office/drawing/2014/main" id="{25B4E87B-51EC-481A-82D4-6B6F1343AC67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7246" y="3224107"/>
          <a:ext cx="2603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0" name="Equation" r:id="rId19" imgW="253800" imgH="368280" progId="Equation.DSMT4">
                  <p:embed/>
                </p:oleObj>
              </mc:Choice>
              <mc:Fallback>
                <p:oleObj name="Equation" r:id="rId19" imgW="253800" imgH="368280" progId="Equation.DSMT4">
                  <p:embed/>
                  <p:pic>
                    <p:nvPicPr>
                      <p:cNvPr id="105" name="개체 104">
                        <a:extLst>
                          <a:ext uri="{FF2B5EF4-FFF2-40B4-BE49-F238E27FC236}">
                            <a16:creationId xmlns:a16="http://schemas.microsoft.com/office/drawing/2014/main" id="{25B4E87B-51EC-481A-82D4-6B6F1343AC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7246" y="3224107"/>
                        <a:ext cx="26035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개체 105">
            <a:extLst>
              <a:ext uri="{FF2B5EF4-FFF2-40B4-BE49-F238E27FC236}">
                <a16:creationId xmlns:a16="http://schemas.microsoft.com/office/drawing/2014/main" id="{906D97C7-9860-4A4A-9057-C7AFD84A4F0F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4792" y="2311094"/>
          <a:ext cx="43973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1" name="Equation" r:id="rId21" imgW="431640" imgH="368280" progId="Equation.DSMT4">
                  <p:embed/>
                </p:oleObj>
              </mc:Choice>
              <mc:Fallback>
                <p:oleObj name="Equation" r:id="rId21" imgW="431640" imgH="368280" progId="Equation.DSMT4">
                  <p:embed/>
                  <p:pic>
                    <p:nvPicPr>
                      <p:cNvPr id="106" name="개체 105">
                        <a:extLst>
                          <a:ext uri="{FF2B5EF4-FFF2-40B4-BE49-F238E27FC236}">
                            <a16:creationId xmlns:a16="http://schemas.microsoft.com/office/drawing/2014/main" id="{906D97C7-9860-4A4A-9057-C7AFD84A4F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4792" y="2311094"/>
                        <a:ext cx="439738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개체 106">
            <a:extLst>
              <a:ext uri="{FF2B5EF4-FFF2-40B4-BE49-F238E27FC236}">
                <a16:creationId xmlns:a16="http://schemas.microsoft.com/office/drawing/2014/main" id="{2FB6774C-CEC3-45AC-9DD9-2C5B9429EC5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63702" y="2727572"/>
          <a:ext cx="195262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2" name="Equation" r:id="rId23" imgW="190440" imgH="164880" progId="Equation.DSMT4">
                  <p:embed/>
                </p:oleObj>
              </mc:Choice>
              <mc:Fallback>
                <p:oleObj name="Equation" r:id="rId23" imgW="190440" imgH="164880" progId="Equation.DSMT4">
                  <p:embed/>
                  <p:pic>
                    <p:nvPicPr>
                      <p:cNvPr id="107" name="개체 106">
                        <a:extLst>
                          <a:ext uri="{FF2B5EF4-FFF2-40B4-BE49-F238E27FC236}">
                            <a16:creationId xmlns:a16="http://schemas.microsoft.com/office/drawing/2014/main" id="{2FB6774C-CEC3-45AC-9DD9-2C5B9429EC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563702" y="2727572"/>
                        <a:ext cx="195262" cy="171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8" name="직선 화살표 연결선 107">
            <a:extLst>
              <a:ext uri="{FF2B5EF4-FFF2-40B4-BE49-F238E27FC236}">
                <a16:creationId xmlns:a16="http://schemas.microsoft.com/office/drawing/2014/main" id="{21FEF4E9-0D03-4430-9821-F35FD2DF060B}"/>
              </a:ext>
            </a:extLst>
          </p:cNvPr>
          <p:cNvCxnSpPr>
            <a:cxnSpLocks/>
          </p:cNvCxnSpPr>
          <p:nvPr/>
        </p:nvCxnSpPr>
        <p:spPr>
          <a:xfrm>
            <a:off x="2524017" y="3429497"/>
            <a:ext cx="0" cy="584253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graphicFrame>
        <p:nvGraphicFramePr>
          <p:cNvPr id="109" name="개체 108">
            <a:extLst>
              <a:ext uri="{FF2B5EF4-FFF2-40B4-BE49-F238E27FC236}">
                <a16:creationId xmlns:a16="http://schemas.microsoft.com/office/drawing/2014/main" id="{1A1E3908-CE36-40AE-A6AD-3FD1309F9A9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63702" y="3655816"/>
          <a:ext cx="195262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3" name="Equation" r:id="rId25" imgW="190440" imgH="164880" progId="Equation.DSMT4">
                  <p:embed/>
                </p:oleObj>
              </mc:Choice>
              <mc:Fallback>
                <p:oleObj name="Equation" r:id="rId25" imgW="190440" imgH="164880" progId="Equation.DSMT4">
                  <p:embed/>
                  <p:pic>
                    <p:nvPicPr>
                      <p:cNvPr id="109" name="개체 108">
                        <a:extLst>
                          <a:ext uri="{FF2B5EF4-FFF2-40B4-BE49-F238E27FC236}">
                            <a16:creationId xmlns:a16="http://schemas.microsoft.com/office/drawing/2014/main" id="{1A1E3908-CE36-40AE-A6AD-3FD1309F9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563702" y="3655816"/>
                        <a:ext cx="195262" cy="171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" name="개체 109">
            <a:extLst>
              <a:ext uri="{FF2B5EF4-FFF2-40B4-BE49-F238E27FC236}">
                <a16:creationId xmlns:a16="http://schemas.microsoft.com/office/drawing/2014/main" id="{385D6D62-24B7-41BA-97BE-8A3516CB8727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354834" y="3190281"/>
          <a:ext cx="14287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4" name="Equation" r:id="rId26" imgW="139680" imgH="152280" progId="Equation.DSMT4">
                  <p:embed/>
                </p:oleObj>
              </mc:Choice>
              <mc:Fallback>
                <p:oleObj name="Equation" r:id="rId26" imgW="139680" imgH="152280" progId="Equation.DSMT4">
                  <p:embed/>
                  <p:pic>
                    <p:nvPicPr>
                      <p:cNvPr id="110" name="개체 109">
                        <a:extLst>
                          <a:ext uri="{FF2B5EF4-FFF2-40B4-BE49-F238E27FC236}">
                            <a16:creationId xmlns:a16="http://schemas.microsoft.com/office/drawing/2014/main" id="{385D6D62-24B7-41BA-97BE-8A3516CB87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354834" y="3190281"/>
                        <a:ext cx="142875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" name="개체 110">
            <a:extLst>
              <a:ext uri="{FF2B5EF4-FFF2-40B4-BE49-F238E27FC236}">
                <a16:creationId xmlns:a16="http://schemas.microsoft.com/office/drawing/2014/main" id="{E1ECFCF4-C657-4ABB-9D89-6308AE8726C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2604" y="3817343"/>
          <a:ext cx="5175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5" name="Equation" r:id="rId28" imgW="507960" imgH="368280" progId="Equation.DSMT4">
                  <p:embed/>
                </p:oleObj>
              </mc:Choice>
              <mc:Fallback>
                <p:oleObj name="Equation" r:id="rId28" imgW="507960" imgH="368280" progId="Equation.DSMT4">
                  <p:embed/>
                  <p:pic>
                    <p:nvPicPr>
                      <p:cNvPr id="111" name="개체 110">
                        <a:extLst>
                          <a:ext uri="{FF2B5EF4-FFF2-40B4-BE49-F238E27FC236}">
                            <a16:creationId xmlns:a16="http://schemas.microsoft.com/office/drawing/2014/main" id="{E1ECFCF4-C657-4ABB-9D89-6308AE8726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-2604" y="3817343"/>
                        <a:ext cx="51752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" name="개체 111">
            <a:extLst>
              <a:ext uri="{FF2B5EF4-FFF2-40B4-BE49-F238E27FC236}">
                <a16:creationId xmlns:a16="http://schemas.microsoft.com/office/drawing/2014/main" id="{B3863C9E-5390-410F-B559-1F8FA14462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6821638"/>
              </p:ext>
            </p:extLst>
          </p:nvPr>
        </p:nvGraphicFramePr>
        <p:xfrm>
          <a:off x="3416172" y="1774128"/>
          <a:ext cx="2716212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6" name="Equation" r:id="rId30" imgW="3733560" imgH="1333440" progId="Equation.DSMT4">
                  <p:embed/>
                </p:oleObj>
              </mc:Choice>
              <mc:Fallback>
                <p:oleObj name="Equation" r:id="rId30" imgW="3733560" imgH="1333440" progId="Equation.DSMT4">
                  <p:embed/>
                  <p:pic>
                    <p:nvPicPr>
                      <p:cNvPr id="112" name="개체 111">
                        <a:extLst>
                          <a:ext uri="{FF2B5EF4-FFF2-40B4-BE49-F238E27FC236}">
                            <a16:creationId xmlns:a16="http://schemas.microsoft.com/office/drawing/2014/main" id="{B3863C9E-5390-410F-B559-1F8FA14462D8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172" y="1774128"/>
                        <a:ext cx="2716212" cy="865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" name="개체 112">
            <a:extLst>
              <a:ext uri="{FF2B5EF4-FFF2-40B4-BE49-F238E27FC236}">
                <a16:creationId xmlns:a16="http://schemas.microsoft.com/office/drawing/2014/main" id="{39778364-E8C9-4C29-B1E3-61E82A0D4B5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416172" y="4653162"/>
          <a:ext cx="276225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7" name="Equation" r:id="rId32" imgW="3797280" imgH="1333440" progId="Equation.DSMT4">
                  <p:embed/>
                </p:oleObj>
              </mc:Choice>
              <mc:Fallback>
                <p:oleObj name="Equation" r:id="rId32" imgW="3797280" imgH="1333440" progId="Equation.DSMT4">
                  <p:embed/>
                  <p:pic>
                    <p:nvPicPr>
                      <p:cNvPr id="113" name="개체 112">
                        <a:extLst>
                          <a:ext uri="{FF2B5EF4-FFF2-40B4-BE49-F238E27FC236}">
                            <a16:creationId xmlns:a16="http://schemas.microsoft.com/office/drawing/2014/main" id="{39778364-E8C9-4C29-B1E3-61E82A0D4B56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172" y="4653162"/>
                        <a:ext cx="2762250" cy="866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219943" y="1310577"/>
            <a:ext cx="26452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slab waveguide </a:t>
            </a:r>
          </a:p>
        </p:txBody>
      </p:sp>
      <p:graphicFrame>
        <p:nvGraphicFramePr>
          <p:cNvPr id="115" name="개체 114"/>
          <p:cNvGraphicFramePr>
            <a:graphicFrameLocks noChangeAspect="1"/>
          </p:cNvGraphicFramePr>
          <p:nvPr>
            <p:extLst/>
          </p:nvPr>
        </p:nvGraphicFramePr>
        <p:xfrm>
          <a:off x="110463" y="4598358"/>
          <a:ext cx="2962275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8" name="Equation" r:id="rId34" imgW="1917360" imgH="1396800" progId="Equation.DSMT4">
                  <p:embed/>
                </p:oleObj>
              </mc:Choice>
              <mc:Fallback>
                <p:oleObj name="Equation" r:id="rId34" imgW="1917360" imgH="1396800" progId="Equation.DSMT4">
                  <p:embed/>
                  <p:pic>
                    <p:nvPicPr>
                      <p:cNvPr id="115" name="개체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63" y="4598358"/>
                        <a:ext cx="2962275" cy="2047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사각형: 둥근 모서리 71">
            <a:extLst>
              <a:ext uri="{FF2B5EF4-FFF2-40B4-BE49-F238E27FC236}">
                <a16:creationId xmlns:a16="http://schemas.microsoft.com/office/drawing/2014/main" id="{C4D71A3D-29E1-482D-A7EB-B72A8DD20C09}"/>
              </a:ext>
            </a:extLst>
          </p:cNvPr>
          <p:cNvSpPr/>
          <p:nvPr/>
        </p:nvSpPr>
        <p:spPr>
          <a:xfrm>
            <a:off x="3406399" y="1381260"/>
            <a:ext cx="2764465" cy="2491397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40CDECC-D4C5-433C-91D5-34B183F64596}"/>
              </a:ext>
            </a:extLst>
          </p:cNvPr>
          <p:cNvSpPr txBox="1"/>
          <p:nvPr/>
        </p:nvSpPr>
        <p:spPr>
          <a:xfrm>
            <a:off x="3978884" y="1116720"/>
            <a:ext cx="1619495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[Odd mode(TE)]</a:t>
            </a:r>
          </a:p>
          <a:p>
            <a:pPr algn="ctr"/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&lt;Upper structure&gt;</a:t>
            </a:r>
          </a:p>
        </p:txBody>
      </p:sp>
      <p:graphicFrame>
        <p:nvGraphicFramePr>
          <p:cNvPr id="121" name="개체 120">
            <a:extLst>
              <a:ext uri="{FF2B5EF4-FFF2-40B4-BE49-F238E27FC236}">
                <a16:creationId xmlns:a16="http://schemas.microsoft.com/office/drawing/2014/main" id="{B3863C9E-5390-410F-B559-1F8FA14462D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254646" y="1732722"/>
          <a:ext cx="277177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19" name="Equation" r:id="rId36" imgW="3809880" imgH="1333440" progId="Equation.DSMT4">
                  <p:embed/>
                </p:oleObj>
              </mc:Choice>
              <mc:Fallback>
                <p:oleObj name="Equation" r:id="rId36" imgW="3809880" imgH="1333440" progId="Equation.DSMT4">
                  <p:embed/>
                  <p:pic>
                    <p:nvPicPr>
                      <p:cNvPr id="121" name="개체 120">
                        <a:extLst>
                          <a:ext uri="{FF2B5EF4-FFF2-40B4-BE49-F238E27FC236}">
                            <a16:creationId xmlns:a16="http://schemas.microsoft.com/office/drawing/2014/main" id="{B3863C9E-5390-410F-B559-1F8FA14462D8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3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646" y="1732722"/>
                        <a:ext cx="2771775" cy="8651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" name="사각형: 둥근 모서리 71">
            <a:extLst>
              <a:ext uri="{FF2B5EF4-FFF2-40B4-BE49-F238E27FC236}">
                <a16:creationId xmlns:a16="http://schemas.microsoft.com/office/drawing/2014/main" id="{C4D71A3D-29E1-482D-A7EB-B72A8DD20C09}"/>
              </a:ext>
            </a:extLst>
          </p:cNvPr>
          <p:cNvSpPr/>
          <p:nvPr/>
        </p:nvSpPr>
        <p:spPr>
          <a:xfrm>
            <a:off x="3406399" y="4247104"/>
            <a:ext cx="2764465" cy="2512800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사각형: 둥근 모서리 71">
            <a:extLst>
              <a:ext uri="{FF2B5EF4-FFF2-40B4-BE49-F238E27FC236}">
                <a16:creationId xmlns:a16="http://schemas.microsoft.com/office/drawing/2014/main" id="{C4D71A3D-29E1-482D-A7EB-B72A8DD20C09}"/>
              </a:ext>
            </a:extLst>
          </p:cNvPr>
          <p:cNvSpPr/>
          <p:nvPr/>
        </p:nvSpPr>
        <p:spPr>
          <a:xfrm>
            <a:off x="6254862" y="4247104"/>
            <a:ext cx="2764465" cy="2512800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50A0292-F209-49DB-BF85-4B4E7735BFCB}"/>
              </a:ext>
            </a:extLst>
          </p:cNvPr>
          <p:cNvSpPr txBox="1"/>
          <p:nvPr/>
        </p:nvSpPr>
        <p:spPr>
          <a:xfrm>
            <a:off x="6765602" y="3959569"/>
            <a:ext cx="1742985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[Even mode(TE)]</a:t>
            </a:r>
          </a:p>
          <a:p>
            <a:pPr algn="ctr"/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&lt;Lower structure&gt;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40CDECC-D4C5-433C-91D5-34B183F64596}"/>
              </a:ext>
            </a:extLst>
          </p:cNvPr>
          <p:cNvSpPr txBox="1"/>
          <p:nvPr/>
        </p:nvSpPr>
        <p:spPr>
          <a:xfrm>
            <a:off x="3978884" y="3982565"/>
            <a:ext cx="1619495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[Odd mode(TE)]</a:t>
            </a:r>
          </a:p>
          <a:p>
            <a:pPr algn="ctr"/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&lt;Lower structure&gt;</a:t>
            </a:r>
          </a:p>
        </p:txBody>
      </p:sp>
      <p:graphicFrame>
        <p:nvGraphicFramePr>
          <p:cNvPr id="128" name="개체 127">
            <a:extLst>
              <a:ext uri="{FF2B5EF4-FFF2-40B4-BE49-F238E27FC236}">
                <a16:creationId xmlns:a16="http://schemas.microsoft.com/office/drawing/2014/main" id="{39778364-E8C9-4C29-B1E3-61E82A0D4B5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272505" y="4616971"/>
          <a:ext cx="2725737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20" name="Equation" r:id="rId38" imgW="3746160" imgH="1333440" progId="Equation.DSMT4">
                  <p:embed/>
                </p:oleObj>
              </mc:Choice>
              <mc:Fallback>
                <p:oleObj name="Equation" r:id="rId38" imgW="3746160" imgH="1333440" progId="Equation.DSMT4">
                  <p:embed/>
                  <p:pic>
                    <p:nvPicPr>
                      <p:cNvPr id="128" name="개체 127">
                        <a:extLst>
                          <a:ext uri="{FF2B5EF4-FFF2-40B4-BE49-F238E27FC236}">
                            <a16:creationId xmlns:a16="http://schemas.microsoft.com/office/drawing/2014/main" id="{39778364-E8C9-4C29-B1E3-61E82A0D4B56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2505" y="4616971"/>
                        <a:ext cx="2725737" cy="865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" name="사각형: 둥근 모서리 71">
            <a:extLst>
              <a:ext uri="{FF2B5EF4-FFF2-40B4-BE49-F238E27FC236}">
                <a16:creationId xmlns:a16="http://schemas.microsoft.com/office/drawing/2014/main" id="{C4D71A3D-29E1-482D-A7EB-B72A8DD20C09}"/>
              </a:ext>
            </a:extLst>
          </p:cNvPr>
          <p:cNvSpPr/>
          <p:nvPr/>
        </p:nvSpPr>
        <p:spPr>
          <a:xfrm>
            <a:off x="6254862" y="1381260"/>
            <a:ext cx="2764465" cy="2514393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50A0292-F209-49DB-BF85-4B4E7735BFCB}"/>
              </a:ext>
            </a:extLst>
          </p:cNvPr>
          <p:cNvSpPr txBox="1"/>
          <p:nvPr/>
        </p:nvSpPr>
        <p:spPr>
          <a:xfrm>
            <a:off x="6765602" y="1093724"/>
            <a:ext cx="1742985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[Even mode(TE)]</a:t>
            </a:r>
          </a:p>
          <a:p>
            <a:pPr algn="ctr"/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&lt;Upper structure&gt;</a:t>
            </a: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767F31CB-BA55-40CB-8437-0E30CB102D12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334278" y="2717507"/>
            <a:ext cx="1440000" cy="1080000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62A3DE15-A3AF-42DA-BEA1-B936C833F87F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730864" y="2719796"/>
            <a:ext cx="1440000" cy="1080000"/>
          </a:xfrm>
          <a:prstGeom prst="rect">
            <a:avLst/>
          </a:prstGeom>
        </p:spPr>
      </p:pic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ADF8E834-DE9E-43CB-8A29-EE12B058AB06}"/>
              </a:ext>
            </a:extLst>
          </p:cNvPr>
          <p:cNvCxnSpPr>
            <a:cxnSpLocks/>
            <a:stCxn id="45" idx="0"/>
            <a:endCxn id="45" idx="2"/>
          </p:cNvCxnSpPr>
          <p:nvPr/>
        </p:nvCxnSpPr>
        <p:spPr>
          <a:xfrm>
            <a:off x="4054278" y="2717507"/>
            <a:ext cx="0" cy="108000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83167075-70EA-4F11-B44C-BB4B354A6886}"/>
              </a:ext>
            </a:extLst>
          </p:cNvPr>
          <p:cNvCxnSpPr/>
          <p:nvPr/>
        </p:nvCxnSpPr>
        <p:spPr>
          <a:xfrm>
            <a:off x="5447492" y="2708920"/>
            <a:ext cx="0" cy="108000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그림 46">
            <a:extLst>
              <a:ext uri="{FF2B5EF4-FFF2-40B4-BE49-F238E27FC236}">
                <a16:creationId xmlns:a16="http://schemas.microsoft.com/office/drawing/2014/main" id="{36921223-EDB9-4624-9263-23868EAE9E08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6206122" y="2685199"/>
            <a:ext cx="1440000" cy="1080000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438A8ED5-3940-4F01-869D-F289A91B7CFA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636754" y="2657030"/>
            <a:ext cx="1440000" cy="1080000"/>
          </a:xfrm>
          <a:prstGeom prst="rect">
            <a:avLst/>
          </a:prstGeom>
        </p:spPr>
      </p:pic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F79C919A-1F49-4343-A67A-B2F79EB99993}"/>
              </a:ext>
            </a:extLst>
          </p:cNvPr>
          <p:cNvCxnSpPr/>
          <p:nvPr/>
        </p:nvCxnSpPr>
        <p:spPr>
          <a:xfrm>
            <a:off x="8356754" y="2708920"/>
            <a:ext cx="0" cy="108000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9C350BB5-2911-4B08-8D36-7D5C43994EF4}"/>
              </a:ext>
            </a:extLst>
          </p:cNvPr>
          <p:cNvCxnSpPr/>
          <p:nvPr/>
        </p:nvCxnSpPr>
        <p:spPr>
          <a:xfrm>
            <a:off x="6926122" y="2709040"/>
            <a:ext cx="0" cy="108000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그림 48">
            <a:extLst>
              <a:ext uri="{FF2B5EF4-FFF2-40B4-BE49-F238E27FC236}">
                <a16:creationId xmlns:a16="http://schemas.microsoft.com/office/drawing/2014/main" id="{5E7B41B3-D6BD-4FC1-80C2-1C5C1205BA10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301228" y="5630903"/>
            <a:ext cx="1440000" cy="1080000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73810D21-A2CC-47E2-AA2A-2D31D2560E8A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4693671" y="5582849"/>
            <a:ext cx="1440000" cy="1080000"/>
          </a:xfrm>
          <a:prstGeom prst="rect">
            <a:avLst/>
          </a:prstGeom>
        </p:spPr>
      </p:pic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84C464BA-0145-4F81-85F0-E612281C68AD}"/>
              </a:ext>
            </a:extLst>
          </p:cNvPr>
          <p:cNvCxnSpPr/>
          <p:nvPr/>
        </p:nvCxnSpPr>
        <p:spPr>
          <a:xfrm>
            <a:off x="5447492" y="5534794"/>
            <a:ext cx="0" cy="108000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E3177EB9-4DE6-43F1-8316-494781EEF754}"/>
              </a:ext>
            </a:extLst>
          </p:cNvPr>
          <p:cNvCxnSpPr>
            <a:cxnSpLocks/>
          </p:cNvCxnSpPr>
          <p:nvPr/>
        </p:nvCxnSpPr>
        <p:spPr>
          <a:xfrm>
            <a:off x="4054278" y="5573294"/>
            <a:ext cx="0" cy="108000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그림 50">
            <a:extLst>
              <a:ext uri="{FF2B5EF4-FFF2-40B4-BE49-F238E27FC236}">
                <a16:creationId xmlns:a16="http://schemas.microsoft.com/office/drawing/2014/main" id="{547389ED-E44C-4344-AEA5-C40E318830CB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167492" y="5569082"/>
            <a:ext cx="1440000" cy="1080000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604D6992-A1BF-446B-BBF5-22586A7C8237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7564077" y="5569082"/>
            <a:ext cx="1440000" cy="1080000"/>
          </a:xfrm>
          <a:prstGeom prst="rect">
            <a:avLst/>
          </a:prstGeom>
        </p:spPr>
      </p:pic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A2F84425-2048-48D9-811D-A645C6D3506C}"/>
              </a:ext>
            </a:extLst>
          </p:cNvPr>
          <p:cNvCxnSpPr/>
          <p:nvPr/>
        </p:nvCxnSpPr>
        <p:spPr>
          <a:xfrm>
            <a:off x="8334603" y="5517232"/>
            <a:ext cx="0" cy="108000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5FC38D36-BA70-4CA3-9C65-9DCCEE8956D8}"/>
              </a:ext>
            </a:extLst>
          </p:cNvPr>
          <p:cNvCxnSpPr/>
          <p:nvPr/>
        </p:nvCxnSpPr>
        <p:spPr>
          <a:xfrm>
            <a:off x="6919491" y="5573294"/>
            <a:ext cx="0" cy="108000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9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그림 174">
            <a:extLst>
              <a:ext uri="{FF2B5EF4-FFF2-40B4-BE49-F238E27FC236}">
                <a16:creationId xmlns:a16="http://schemas.microsoft.com/office/drawing/2014/main" id="{6C5407E7-4E00-446B-9359-96E388717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805" y="5362335"/>
            <a:ext cx="1440000" cy="1080000"/>
          </a:xfrm>
          <a:prstGeom prst="rect">
            <a:avLst/>
          </a:prstGeom>
        </p:spPr>
      </p:pic>
      <p:pic>
        <p:nvPicPr>
          <p:cNvPr id="173" name="그림 172">
            <a:extLst>
              <a:ext uri="{FF2B5EF4-FFF2-40B4-BE49-F238E27FC236}">
                <a16:creationId xmlns:a16="http://schemas.microsoft.com/office/drawing/2014/main" id="{2B8D8927-2935-4CFC-BFF2-54ABBC9FD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805" y="4038715"/>
            <a:ext cx="1440000" cy="1080000"/>
          </a:xfrm>
          <a:prstGeom prst="rect">
            <a:avLst/>
          </a:prstGeom>
        </p:spPr>
      </p:pic>
      <p:pic>
        <p:nvPicPr>
          <p:cNvPr id="171" name="그림 170">
            <a:extLst>
              <a:ext uri="{FF2B5EF4-FFF2-40B4-BE49-F238E27FC236}">
                <a16:creationId xmlns:a16="http://schemas.microsoft.com/office/drawing/2014/main" id="{10F380DC-C9DE-4A60-86FD-23EB14AB5C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805" y="2722114"/>
            <a:ext cx="1440000" cy="1080000"/>
          </a:xfrm>
          <a:prstGeom prst="rect">
            <a:avLst/>
          </a:prstGeom>
        </p:spPr>
      </p:pic>
      <p:pic>
        <p:nvPicPr>
          <p:cNvPr id="169" name="그림 168">
            <a:extLst>
              <a:ext uri="{FF2B5EF4-FFF2-40B4-BE49-F238E27FC236}">
                <a16:creationId xmlns:a16="http://schemas.microsoft.com/office/drawing/2014/main" id="{AE6725C2-6919-4C8E-BC51-8E311735E3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632" y="1409859"/>
            <a:ext cx="1440000" cy="1080000"/>
          </a:xfrm>
          <a:prstGeom prst="rect">
            <a:avLst/>
          </a:prstGeom>
        </p:spPr>
      </p:pic>
      <p:pic>
        <p:nvPicPr>
          <p:cNvPr id="167" name="그림 166">
            <a:extLst>
              <a:ext uri="{FF2B5EF4-FFF2-40B4-BE49-F238E27FC236}">
                <a16:creationId xmlns:a16="http://schemas.microsoft.com/office/drawing/2014/main" id="{0227E6E7-8E20-461E-B24C-215AB4E9E4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611" y="5355316"/>
            <a:ext cx="1440000" cy="1080000"/>
          </a:xfrm>
          <a:prstGeom prst="rect">
            <a:avLst/>
          </a:prstGeom>
        </p:spPr>
      </p:pic>
      <p:pic>
        <p:nvPicPr>
          <p:cNvPr id="165" name="그림 164">
            <a:extLst>
              <a:ext uri="{FF2B5EF4-FFF2-40B4-BE49-F238E27FC236}">
                <a16:creationId xmlns:a16="http://schemas.microsoft.com/office/drawing/2014/main" id="{C7E4E97F-8670-4522-8C6C-279D63799F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8611" y="4058057"/>
            <a:ext cx="1440000" cy="1080000"/>
          </a:xfrm>
          <a:prstGeom prst="rect">
            <a:avLst/>
          </a:prstGeom>
        </p:spPr>
      </p:pic>
      <p:pic>
        <p:nvPicPr>
          <p:cNvPr id="163" name="그림 162">
            <a:extLst>
              <a:ext uri="{FF2B5EF4-FFF2-40B4-BE49-F238E27FC236}">
                <a16:creationId xmlns:a16="http://schemas.microsoft.com/office/drawing/2014/main" id="{232C1860-67D5-48B0-B549-3BA2B9D044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9029" y="2722114"/>
            <a:ext cx="1440000" cy="1080000"/>
          </a:xfrm>
          <a:prstGeom prst="rect">
            <a:avLst/>
          </a:prstGeom>
        </p:spPr>
      </p:pic>
      <p:pic>
        <p:nvPicPr>
          <p:cNvPr id="161" name="그림 160">
            <a:extLst>
              <a:ext uri="{FF2B5EF4-FFF2-40B4-BE49-F238E27FC236}">
                <a16:creationId xmlns:a16="http://schemas.microsoft.com/office/drawing/2014/main" id="{B5AC5D93-27F8-410B-B98E-BE4326DE34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1273" y="1400188"/>
            <a:ext cx="1440000" cy="1080000"/>
          </a:xfrm>
          <a:prstGeom prst="rect">
            <a:avLst/>
          </a:prstGeom>
        </p:spPr>
      </p:pic>
      <p:pic>
        <p:nvPicPr>
          <p:cNvPr id="159" name="그림 158">
            <a:extLst>
              <a:ext uri="{FF2B5EF4-FFF2-40B4-BE49-F238E27FC236}">
                <a16:creationId xmlns:a16="http://schemas.microsoft.com/office/drawing/2014/main" id="{4A02BAA0-1375-48E4-882A-3AC7EEC315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3146" y="5362335"/>
            <a:ext cx="1440000" cy="1080000"/>
          </a:xfrm>
          <a:prstGeom prst="rect">
            <a:avLst/>
          </a:prstGeom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51792C3F-F10B-480F-BFDF-5F69D588BE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3146" y="4051194"/>
            <a:ext cx="1440000" cy="1080000"/>
          </a:xfrm>
          <a:prstGeom prst="rect">
            <a:avLst/>
          </a:prstGeom>
        </p:spPr>
      </p:pic>
      <p:pic>
        <p:nvPicPr>
          <p:cNvPr id="155" name="그림 154">
            <a:extLst>
              <a:ext uri="{FF2B5EF4-FFF2-40B4-BE49-F238E27FC236}">
                <a16:creationId xmlns:a16="http://schemas.microsoft.com/office/drawing/2014/main" id="{E031AED2-8B3E-4970-B911-793C3ED8A3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54400" y="2714190"/>
            <a:ext cx="1440000" cy="1080000"/>
          </a:xfrm>
          <a:prstGeom prst="rect">
            <a:avLst/>
          </a:prstGeom>
        </p:spPr>
      </p:pic>
      <p:pic>
        <p:nvPicPr>
          <p:cNvPr id="153" name="그림 152">
            <a:extLst>
              <a:ext uri="{FF2B5EF4-FFF2-40B4-BE49-F238E27FC236}">
                <a16:creationId xmlns:a16="http://schemas.microsoft.com/office/drawing/2014/main" id="{44C032AE-C1BA-48A4-B2EE-50F095A4A36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9478" y="1410068"/>
            <a:ext cx="1440000" cy="1080000"/>
          </a:xfrm>
          <a:prstGeom prst="rect">
            <a:avLst/>
          </a:prstGeom>
        </p:spPr>
      </p:pic>
      <p:pic>
        <p:nvPicPr>
          <p:cNvPr id="151" name="그림 150">
            <a:extLst>
              <a:ext uri="{FF2B5EF4-FFF2-40B4-BE49-F238E27FC236}">
                <a16:creationId xmlns:a16="http://schemas.microsoft.com/office/drawing/2014/main" id="{D1EE99F4-7849-4977-9759-3554D09845E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77682" y="5340700"/>
            <a:ext cx="1440000" cy="1080000"/>
          </a:xfrm>
          <a:prstGeom prst="rect">
            <a:avLst/>
          </a:prstGeom>
        </p:spPr>
      </p:pic>
      <p:pic>
        <p:nvPicPr>
          <p:cNvPr id="149" name="그림 148">
            <a:extLst>
              <a:ext uri="{FF2B5EF4-FFF2-40B4-BE49-F238E27FC236}">
                <a16:creationId xmlns:a16="http://schemas.microsoft.com/office/drawing/2014/main" id="{BECBE18F-6FD9-43A1-B64B-4116425EC1B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77682" y="4040678"/>
            <a:ext cx="1440000" cy="1080000"/>
          </a:xfrm>
          <a:prstGeom prst="rect">
            <a:avLst/>
          </a:prstGeom>
        </p:spPr>
      </p:pic>
      <p:pic>
        <p:nvPicPr>
          <p:cNvPr id="147" name="그림 146">
            <a:extLst>
              <a:ext uri="{FF2B5EF4-FFF2-40B4-BE49-F238E27FC236}">
                <a16:creationId xmlns:a16="http://schemas.microsoft.com/office/drawing/2014/main" id="{6F3460B3-1B40-4FC3-9604-1E3DA427213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79771" y="2708550"/>
            <a:ext cx="1440000" cy="1080000"/>
          </a:xfrm>
          <a:prstGeom prst="rect">
            <a:avLst/>
          </a:prstGeom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Mode profiles of double slab waveguide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0CDECC-D4C5-433C-91D5-34B183F64596}"/>
              </a:ext>
            </a:extLst>
          </p:cNvPr>
          <p:cNvSpPr txBox="1"/>
          <p:nvPr/>
        </p:nvSpPr>
        <p:spPr>
          <a:xfrm>
            <a:off x="103914" y="1191556"/>
            <a:ext cx="2539107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[Upper structure Odd mode(TE)]</a:t>
            </a:r>
          </a:p>
        </p:txBody>
      </p:sp>
      <p:graphicFrame>
        <p:nvGraphicFramePr>
          <p:cNvPr id="14" name="개체 13">
            <a:extLst>
              <a:ext uri="{FF2B5EF4-FFF2-40B4-BE49-F238E27FC236}">
                <a16:creationId xmlns:a16="http://schemas.microsoft.com/office/drawing/2014/main" id="{39778364-E8C9-4C29-B1E3-61E82A0D4B5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74636" y="5472485"/>
          <a:ext cx="2900363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02" name="Equation" r:id="rId19" imgW="3987720" imgH="1346040" progId="Equation.DSMT4">
                  <p:embed/>
                </p:oleObj>
              </mc:Choice>
              <mc:Fallback>
                <p:oleObj name="Equation" r:id="rId19" imgW="3987720" imgH="1346040" progId="Equation.DSMT4">
                  <p:embed/>
                  <p:pic>
                    <p:nvPicPr>
                      <p:cNvPr id="14" name="개체 13">
                        <a:extLst>
                          <a:ext uri="{FF2B5EF4-FFF2-40B4-BE49-F238E27FC236}">
                            <a16:creationId xmlns:a16="http://schemas.microsoft.com/office/drawing/2014/main" id="{39778364-E8C9-4C29-B1E3-61E82A0D4B56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6" y="5472485"/>
                        <a:ext cx="2900363" cy="8747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개체 8">
            <a:extLst>
              <a:ext uri="{FF2B5EF4-FFF2-40B4-BE49-F238E27FC236}">
                <a16:creationId xmlns:a16="http://schemas.microsoft.com/office/drawing/2014/main" id="{39778364-E8C9-4C29-B1E3-61E82A0D4B5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74636" y="4141359"/>
          <a:ext cx="2882900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03" name="Equation" r:id="rId21" imgW="3962160" imgH="1346040" progId="Equation.DSMT4">
                  <p:embed/>
                </p:oleObj>
              </mc:Choice>
              <mc:Fallback>
                <p:oleObj name="Equation" r:id="rId21" imgW="3962160" imgH="1346040" progId="Equation.DSMT4">
                  <p:embed/>
                  <p:pic>
                    <p:nvPicPr>
                      <p:cNvPr id="9" name="개체 8">
                        <a:extLst>
                          <a:ext uri="{FF2B5EF4-FFF2-40B4-BE49-F238E27FC236}">
                            <a16:creationId xmlns:a16="http://schemas.microsoft.com/office/drawing/2014/main" id="{39778364-E8C9-4C29-B1E3-61E82A0D4B56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6" y="4141359"/>
                        <a:ext cx="2882900" cy="8747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>
            <a:extLst>
              <a:ext uri="{FF2B5EF4-FFF2-40B4-BE49-F238E27FC236}">
                <a16:creationId xmlns:a16="http://schemas.microsoft.com/office/drawing/2014/main" id="{B3863C9E-5390-410F-B559-1F8FA14462D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15118" y="1508550"/>
          <a:ext cx="283686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04" name="Equation" r:id="rId23" imgW="3898800" imgH="1346040" progId="Equation.DSMT4">
                  <p:embed/>
                </p:oleObj>
              </mc:Choice>
              <mc:Fallback>
                <p:oleObj name="Equation" r:id="rId23" imgW="3898800" imgH="1346040" progId="Equation.DSMT4">
                  <p:embed/>
                  <p:pic>
                    <p:nvPicPr>
                      <p:cNvPr id="8" name="개체 7">
                        <a:extLst>
                          <a:ext uri="{FF2B5EF4-FFF2-40B4-BE49-F238E27FC236}">
                            <a16:creationId xmlns:a16="http://schemas.microsoft.com/office/drawing/2014/main" id="{B3863C9E-5390-410F-B559-1F8FA14462D8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8" y="1508550"/>
                        <a:ext cx="2836863" cy="873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개체 10">
            <a:extLst>
              <a:ext uri="{FF2B5EF4-FFF2-40B4-BE49-F238E27FC236}">
                <a16:creationId xmlns:a16="http://schemas.microsoft.com/office/drawing/2014/main" id="{B3863C9E-5390-410F-B559-1F8FA14462D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74637" y="2808579"/>
          <a:ext cx="2900362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05" name="Equation" r:id="rId25" imgW="3987720" imgH="1333440" progId="Equation.DSMT4">
                  <p:embed/>
                </p:oleObj>
              </mc:Choice>
              <mc:Fallback>
                <p:oleObj name="Equation" r:id="rId25" imgW="3987720" imgH="1333440" progId="Equation.DSMT4">
                  <p:embed/>
                  <p:pic>
                    <p:nvPicPr>
                      <p:cNvPr id="11" name="개체 10">
                        <a:extLst>
                          <a:ext uri="{FF2B5EF4-FFF2-40B4-BE49-F238E27FC236}">
                            <a16:creationId xmlns:a16="http://schemas.microsoft.com/office/drawing/2014/main" id="{B3863C9E-5390-410F-B559-1F8FA14462D8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7" y="2808579"/>
                        <a:ext cx="2900362" cy="865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id="{726BC689-1CE3-47C4-A64F-689C476303B0}"/>
              </a:ext>
            </a:extLst>
          </p:cNvPr>
          <p:cNvSpPr txBox="1"/>
          <p:nvPr/>
        </p:nvSpPr>
        <p:spPr>
          <a:xfrm>
            <a:off x="103914" y="2485513"/>
            <a:ext cx="2539107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[Upper structure Even mode(TE)]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DC91E07-5793-4459-8732-B9CE9BDF07C5}"/>
              </a:ext>
            </a:extLst>
          </p:cNvPr>
          <p:cNvSpPr txBox="1"/>
          <p:nvPr/>
        </p:nvSpPr>
        <p:spPr>
          <a:xfrm>
            <a:off x="83590" y="3848971"/>
            <a:ext cx="2539107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[Lower structure Odd mode(TE)]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FBA97FD-F690-46EA-9330-E2B280263433}"/>
              </a:ext>
            </a:extLst>
          </p:cNvPr>
          <p:cNvSpPr txBox="1"/>
          <p:nvPr/>
        </p:nvSpPr>
        <p:spPr>
          <a:xfrm>
            <a:off x="140226" y="5180097"/>
            <a:ext cx="2539107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[Lower structure Even mode(TE)]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E24FA78-5CD8-4AC9-8E82-F5180E1B16D0}"/>
                  </a:ext>
                </a:extLst>
              </p:cNvPr>
              <p:cNvSpPr txBox="1"/>
              <p:nvPr/>
            </p:nvSpPr>
            <p:spPr>
              <a:xfrm>
                <a:off x="5965914" y="1792840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E24FA78-5CD8-4AC9-8E82-F5180E1B1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914" y="1792840"/>
                <a:ext cx="278923" cy="276999"/>
              </a:xfrm>
              <a:prstGeom prst="rect">
                <a:avLst/>
              </a:prstGeom>
              <a:blipFill>
                <a:blip r:embed="rId27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0C14B1E5-14F6-493A-BC14-CA1E130D4080}"/>
                  </a:ext>
                </a:extLst>
              </p:cNvPr>
              <p:cNvSpPr txBox="1"/>
              <p:nvPr/>
            </p:nvSpPr>
            <p:spPr>
              <a:xfrm>
                <a:off x="7494119" y="1792839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0C14B1E5-14F6-493A-BC14-CA1E130D4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119" y="1792839"/>
                <a:ext cx="278923" cy="276999"/>
              </a:xfrm>
              <a:prstGeom prst="rect">
                <a:avLst/>
              </a:prstGeom>
              <a:blipFill>
                <a:blip r:embed="rId28"/>
                <a:stretch>
                  <a:fillRect r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94420E59-C1D5-417D-BFE7-1AB6988C312E}"/>
                  </a:ext>
                </a:extLst>
              </p:cNvPr>
              <p:cNvSpPr txBox="1"/>
              <p:nvPr/>
            </p:nvSpPr>
            <p:spPr>
              <a:xfrm>
                <a:off x="5972253" y="3126099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94420E59-C1D5-417D-BFE7-1AB6988C3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253" y="3126099"/>
                <a:ext cx="278923" cy="276999"/>
              </a:xfrm>
              <a:prstGeom prst="rect">
                <a:avLst/>
              </a:prstGeom>
              <a:blipFill>
                <a:blip r:embed="rId29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08549E7C-F50D-459B-9DD4-97C1E37AB718}"/>
                  </a:ext>
                </a:extLst>
              </p:cNvPr>
              <p:cNvSpPr txBox="1"/>
              <p:nvPr/>
            </p:nvSpPr>
            <p:spPr>
              <a:xfrm>
                <a:off x="7497624" y="3126098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08549E7C-F50D-459B-9DD4-97C1E37AB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7624" y="3126098"/>
                <a:ext cx="278923" cy="276999"/>
              </a:xfrm>
              <a:prstGeom prst="rect">
                <a:avLst/>
              </a:prstGeom>
              <a:blipFill>
                <a:blip r:embed="rId30"/>
                <a:stretch>
                  <a:fillRect r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FE4BE41-5485-458E-B634-8A9807C95C90}"/>
                  </a:ext>
                </a:extLst>
              </p:cNvPr>
              <p:cNvSpPr txBox="1"/>
              <p:nvPr/>
            </p:nvSpPr>
            <p:spPr>
              <a:xfrm>
                <a:off x="5971417" y="4436944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FE4BE41-5485-458E-B634-8A9807C95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7" y="4436944"/>
                <a:ext cx="278923" cy="276999"/>
              </a:xfrm>
              <a:prstGeom prst="rect">
                <a:avLst/>
              </a:prstGeom>
              <a:blipFill>
                <a:blip r:embed="rId31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251D370-DDE3-48EC-9E97-8BB8695AFE59}"/>
                  </a:ext>
                </a:extLst>
              </p:cNvPr>
              <p:cNvSpPr txBox="1"/>
              <p:nvPr/>
            </p:nvSpPr>
            <p:spPr>
              <a:xfrm>
                <a:off x="7495952" y="4436943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251D370-DDE3-48EC-9E97-8BB8695AF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952" y="4436943"/>
                <a:ext cx="278923" cy="276999"/>
              </a:xfrm>
              <a:prstGeom prst="rect">
                <a:avLst/>
              </a:prstGeom>
              <a:blipFill>
                <a:blip r:embed="rId32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8A92A65-DD55-4B97-8B0C-DA4CAE0C9166}"/>
                  </a:ext>
                </a:extLst>
              </p:cNvPr>
              <p:cNvSpPr txBox="1"/>
              <p:nvPr/>
            </p:nvSpPr>
            <p:spPr>
              <a:xfrm>
                <a:off x="5971417" y="5742202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8A92A65-DD55-4B97-8B0C-DA4CAE0C9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7" y="5742202"/>
                <a:ext cx="278923" cy="276999"/>
              </a:xfrm>
              <a:prstGeom prst="rect">
                <a:avLst/>
              </a:prstGeom>
              <a:blipFill>
                <a:blip r:embed="rId33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FA57425-FFA0-4408-BC62-85253D4F7CC4}"/>
                  </a:ext>
                </a:extLst>
              </p:cNvPr>
              <p:cNvSpPr txBox="1"/>
              <p:nvPr/>
            </p:nvSpPr>
            <p:spPr>
              <a:xfrm>
                <a:off x="7495952" y="5742201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FA57425-FFA0-4408-BC62-85253D4F7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952" y="5742201"/>
                <a:ext cx="278923" cy="276999"/>
              </a:xfrm>
              <a:prstGeom prst="rect">
                <a:avLst/>
              </a:prstGeom>
              <a:blipFill>
                <a:blip r:embed="rId34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9" name="그림 138">
            <a:extLst>
              <a:ext uri="{FF2B5EF4-FFF2-40B4-BE49-F238E27FC236}">
                <a16:creationId xmlns:a16="http://schemas.microsoft.com/office/drawing/2014/main" id="{017EB810-0B1F-4C4D-87D5-8B7F80F401F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677682" y="1363473"/>
            <a:ext cx="144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4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Coupled mode </a:t>
            </a:r>
            <a:r>
              <a:rPr lang="en-US" altLang="ko-KR" dirty="0" smtClean="0"/>
              <a:t>theory (CMT) </a:t>
            </a:r>
            <a:endParaRPr lang="ko-KR" altLang="en-US" dirty="0"/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3071701"/>
              </p:ext>
            </p:extLst>
          </p:nvPr>
        </p:nvGraphicFramePr>
        <p:xfrm>
          <a:off x="4512568" y="4340337"/>
          <a:ext cx="3775580" cy="1060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0" name="Equation" r:id="rId4" imgW="4546600" imgH="1282700" progId="Equation.DSMT4">
                  <p:embed/>
                </p:oleObj>
              </mc:Choice>
              <mc:Fallback>
                <p:oleObj name="Equation" r:id="rId4" imgW="4546600" imgH="1282700" progId="Equation.DSMT4">
                  <p:embed/>
                  <p:pic>
                    <p:nvPicPr>
                      <p:cNvPr id="4" name="개체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2568" y="4340337"/>
                        <a:ext cx="3775580" cy="10606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244831"/>
              </p:ext>
            </p:extLst>
          </p:nvPr>
        </p:nvGraphicFramePr>
        <p:xfrm>
          <a:off x="4507065" y="2614282"/>
          <a:ext cx="33909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1" name="Equation" r:id="rId6" imgW="3390900" imgH="393700" progId="Equation.DSMT4">
                  <p:embed/>
                </p:oleObj>
              </mc:Choice>
              <mc:Fallback>
                <p:oleObj name="Equation" r:id="rId6" imgW="3390900" imgH="393700" progId="Equation.DSMT4">
                  <p:embed/>
                  <p:pic>
                    <p:nvPicPr>
                      <p:cNvPr id="6" name="개체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7065" y="2614282"/>
                        <a:ext cx="339090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946240"/>
              </p:ext>
            </p:extLst>
          </p:nvPr>
        </p:nvGraphicFramePr>
        <p:xfrm>
          <a:off x="4507065" y="2976252"/>
          <a:ext cx="25431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2" name="Equation" r:id="rId8" imgW="2540000" imgH="393700" progId="Equation.DSMT4">
                  <p:embed/>
                </p:oleObj>
              </mc:Choice>
              <mc:Fallback>
                <p:oleObj name="Equation" r:id="rId8" imgW="2540000" imgH="393700" progId="Equation.DSMT4">
                  <p:embed/>
                  <p:pic>
                    <p:nvPicPr>
                      <p:cNvPr id="8" name="개체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7065" y="2976252"/>
                        <a:ext cx="25431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개체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989245"/>
              </p:ext>
            </p:extLst>
          </p:nvPr>
        </p:nvGraphicFramePr>
        <p:xfrm>
          <a:off x="132209" y="1957041"/>
          <a:ext cx="219075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3" name="Equation" r:id="rId10" imgW="52425600" imgH="19202400" progId="Equation.DSMT4">
                  <p:embed/>
                </p:oleObj>
              </mc:Choice>
              <mc:Fallback>
                <p:oleObj name="Equation" r:id="rId10" imgW="52425600" imgH="19202400" progId="Equation.DSMT4">
                  <p:embed/>
                  <p:pic>
                    <p:nvPicPr>
                      <p:cNvPr id="10" name="개체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09" y="1957041"/>
                        <a:ext cx="2190750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개체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084022"/>
              </p:ext>
            </p:extLst>
          </p:nvPr>
        </p:nvGraphicFramePr>
        <p:xfrm>
          <a:off x="2502681" y="2001329"/>
          <a:ext cx="1389063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4" name="Equation" r:id="rId12" imgW="1714320" imgH="888840" progId="Equation.DSMT4">
                  <p:embed/>
                </p:oleObj>
              </mc:Choice>
              <mc:Fallback>
                <p:oleObj name="Equation" r:id="rId12" imgW="1714320" imgH="888840" progId="Equation.DSMT4">
                  <p:embed/>
                  <p:pic>
                    <p:nvPicPr>
                      <p:cNvPr id="15" name="개체 1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502681" y="2001329"/>
                        <a:ext cx="1389063" cy="715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219943" y="1114784"/>
            <a:ext cx="26452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Coupling operator :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114229" y="3064774"/>
            <a:ext cx="28804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Maxwell equation of </a:t>
            </a:r>
            <a:r>
              <a:rPr lang="en-US" altLang="ko-KR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 local waveguide</a:t>
            </a:r>
            <a:endParaRPr lang="en-US" altLang="ko-K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개체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159573"/>
              </p:ext>
            </p:extLst>
          </p:nvPr>
        </p:nvGraphicFramePr>
        <p:xfrm>
          <a:off x="2441908" y="1166675"/>
          <a:ext cx="11906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5" name="Equation" r:id="rId14" imgW="876240" imgH="253800" progId="Equation.DSMT4">
                  <p:embed/>
                </p:oleObj>
              </mc:Choice>
              <mc:Fallback>
                <p:oleObj name="Equation" r:id="rId14" imgW="876240" imgH="253800" progId="Equation.DSMT4">
                  <p:embed/>
                  <p:pic>
                    <p:nvPicPr>
                      <p:cNvPr id="24" name="개체 2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441908" y="1166675"/>
                        <a:ext cx="1190625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개체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182436"/>
              </p:ext>
            </p:extLst>
          </p:nvPr>
        </p:nvGraphicFramePr>
        <p:xfrm>
          <a:off x="132209" y="3369503"/>
          <a:ext cx="23241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6" name="Equation" r:id="rId16" imgW="55778400" imgH="14325600" progId="Equation.DSMT4">
                  <p:embed/>
                </p:oleObj>
              </mc:Choice>
              <mc:Fallback>
                <p:oleObj name="Equation" r:id="rId16" imgW="55778400" imgH="14325600" progId="Equation.DSMT4">
                  <p:embed/>
                  <p:pic>
                    <p:nvPicPr>
                      <p:cNvPr id="28" name="개체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09" y="3369503"/>
                        <a:ext cx="232410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개체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701774"/>
              </p:ext>
            </p:extLst>
          </p:nvPr>
        </p:nvGraphicFramePr>
        <p:xfrm>
          <a:off x="4507065" y="3717523"/>
          <a:ext cx="4326055" cy="529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7" name="Equation" r:id="rId18" imgW="3708360" imgH="444240" progId="Equation.DSMT4">
                  <p:embed/>
                </p:oleObj>
              </mc:Choice>
              <mc:Fallback>
                <p:oleObj name="Equation" r:id="rId18" imgW="3708360" imgH="444240" progId="Equation.DSMT4">
                  <p:embed/>
                  <p:pic>
                    <p:nvPicPr>
                      <p:cNvPr id="30" name="개체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7065" y="3717523"/>
                        <a:ext cx="4326055" cy="52972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150515" y="1629124"/>
            <a:ext cx="26452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Total field</a:t>
            </a:r>
            <a:endParaRPr lang="en-US" altLang="ko-K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4456050" y="2345342"/>
            <a:ext cx="26452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System function M&amp;H</a:t>
            </a:r>
            <a:endParaRPr lang="en-US" altLang="ko-K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7" name="개체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163342"/>
              </p:ext>
            </p:extLst>
          </p:nvPr>
        </p:nvGraphicFramePr>
        <p:xfrm>
          <a:off x="132209" y="4432014"/>
          <a:ext cx="41624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8" name="Equation" r:id="rId20" imgW="99974400" imgH="10058400" progId="Equation.DSMT4">
                  <p:embed/>
                </p:oleObj>
              </mc:Choice>
              <mc:Fallback>
                <p:oleObj name="Equation" r:id="rId20" imgW="99974400" imgH="10058400" progId="Equation.DSMT4">
                  <p:embed/>
                  <p:pic>
                    <p:nvPicPr>
                      <p:cNvPr id="37" name="개체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09" y="4432014"/>
                        <a:ext cx="4162425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개체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618605"/>
              </p:ext>
            </p:extLst>
          </p:nvPr>
        </p:nvGraphicFramePr>
        <p:xfrm>
          <a:off x="132209" y="4895135"/>
          <a:ext cx="42957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9" name="Equation" r:id="rId22" imgW="110032800" imgH="10058400" progId="Equation.DSMT4">
                  <p:embed/>
                </p:oleObj>
              </mc:Choice>
              <mc:Fallback>
                <p:oleObj name="Equation" r:id="rId22" imgW="110032800" imgH="10058400" progId="Equation.DSMT4">
                  <p:embed/>
                  <p:pic>
                    <p:nvPicPr>
                      <p:cNvPr id="39" name="개체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09" y="4895135"/>
                        <a:ext cx="429577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아래쪽 화살표 2"/>
          <p:cNvSpPr/>
          <p:nvPr/>
        </p:nvSpPr>
        <p:spPr>
          <a:xfrm>
            <a:off x="1748462" y="4085902"/>
            <a:ext cx="574497" cy="27025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585248"/>
              </p:ext>
            </p:extLst>
          </p:nvPr>
        </p:nvGraphicFramePr>
        <p:xfrm>
          <a:off x="132209" y="5943063"/>
          <a:ext cx="33813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40" name="Equation" r:id="rId24" imgW="3416040" imgH="419040" progId="Equation.DSMT4">
                  <p:embed/>
                </p:oleObj>
              </mc:Choice>
              <mc:Fallback>
                <p:oleObj name="Equation" r:id="rId24" imgW="3416040" imgH="4190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09" y="5943063"/>
                        <a:ext cx="33813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개체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755849"/>
              </p:ext>
            </p:extLst>
          </p:nvPr>
        </p:nvGraphicFramePr>
        <p:xfrm>
          <a:off x="132209" y="6351800"/>
          <a:ext cx="15144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41" name="Equation" r:id="rId26" imgW="1524000" imgH="444500" progId="Equation.DSMT4">
                  <p:embed/>
                </p:oleObj>
              </mc:Choice>
              <mc:Fallback>
                <p:oleObj name="Equation" r:id="rId26" imgW="1524000" imgH="4445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09" y="6351800"/>
                        <a:ext cx="1514475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아래쪽 화살표 35"/>
          <p:cNvSpPr/>
          <p:nvPr/>
        </p:nvSpPr>
        <p:spPr>
          <a:xfrm>
            <a:off x="1748462" y="5400982"/>
            <a:ext cx="574497" cy="27025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" name="개체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4077660"/>
              </p:ext>
            </p:extLst>
          </p:nvPr>
        </p:nvGraphicFramePr>
        <p:xfrm>
          <a:off x="4498655" y="1597776"/>
          <a:ext cx="4565033" cy="742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42" name="Equation" r:id="rId28" imgW="4711680" imgH="774360" progId="Equation.DSMT4">
                  <p:embed/>
                </p:oleObj>
              </mc:Choice>
              <mc:Fallback>
                <p:oleObj name="Equation" r:id="rId28" imgW="4711680" imgH="77436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655" y="1597776"/>
                        <a:ext cx="4565033" cy="7425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4456050" y="3440524"/>
            <a:ext cx="26452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Solving differential equation</a:t>
            </a:r>
            <a:endParaRPr lang="en-US" altLang="ko-K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4427984" y="1480607"/>
            <a:ext cx="0" cy="5277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4456049" y="1357212"/>
            <a:ext cx="34419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Differential equation system for independent area</a:t>
            </a:r>
            <a:endParaRPr lang="en-US" altLang="ko-K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개체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706982"/>
              </p:ext>
            </p:extLst>
          </p:nvPr>
        </p:nvGraphicFramePr>
        <p:xfrm>
          <a:off x="4498655" y="5859773"/>
          <a:ext cx="2256866" cy="76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43" name="Equation" r:id="rId30" imgW="3086100" imgH="1041400" progId="Equation.DSMT4">
                  <p:embed/>
                </p:oleObj>
              </mc:Choice>
              <mc:Fallback>
                <p:oleObj name="Equation" r:id="rId30" imgW="3086100" imgH="10414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655" y="5859773"/>
                        <a:ext cx="2256866" cy="7691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개체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285143"/>
              </p:ext>
            </p:extLst>
          </p:nvPr>
        </p:nvGraphicFramePr>
        <p:xfrm>
          <a:off x="6807628" y="5864833"/>
          <a:ext cx="2256867" cy="759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44" name="Equation" r:id="rId32" imgW="3086100" imgH="1041400" progId="Equation.DSMT4">
                  <p:embed/>
                </p:oleObj>
              </mc:Choice>
              <mc:Fallback>
                <p:oleObj name="Equation" r:id="rId32" imgW="3086100" imgH="10414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7628" y="5864833"/>
                        <a:ext cx="2256867" cy="7590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4456050" y="5536108"/>
            <a:ext cx="36443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Coupling operator (positive, </a:t>
            </a:r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negative) using RK4</a:t>
            </a:r>
            <a:endParaRPr lang="en-US" altLang="ko-K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114229" y="5695824"/>
            <a:ext cx="28804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System function </a:t>
            </a:r>
            <a:r>
              <a:rPr lang="en-US" altLang="ko-K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g&amp;h</a:t>
            </a:r>
            <a:endParaRPr lang="en-US" altLang="ko-K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13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Coupling coefficients of 4by4 &amp; 12by12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5167" y="1541347"/>
            <a:ext cx="3063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waveguide – 2 mode (4 by 4)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2468" y="1546436"/>
            <a:ext cx="3294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waveguide – 6 mode</a:t>
            </a:r>
            <a:r>
              <a: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 by 12)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448" y="4759153"/>
            <a:ext cx="366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4by4</a:t>
            </a:r>
            <a:r>
              <a: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matrix</a:t>
            </a:r>
            <a:r>
              <a: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에 대한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coupling coefficient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31464" y="4759153"/>
            <a:ext cx="3847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12by12</a:t>
            </a:r>
            <a:r>
              <a: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matrix</a:t>
            </a:r>
            <a:r>
              <a:rPr lang="ko-KR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에 대한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coupling coefficient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16" y="1805752"/>
            <a:ext cx="3570560" cy="267792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4114" y="1805272"/>
            <a:ext cx="3571200" cy="2678400"/>
          </a:xfrm>
          <a:prstGeom prst="rect">
            <a:avLst/>
          </a:prstGeom>
        </p:spPr>
      </p:pic>
      <p:cxnSp>
        <p:nvCxnSpPr>
          <p:cNvPr id="23" name="직선 화살표 연결선 22"/>
          <p:cNvCxnSpPr/>
          <p:nvPr/>
        </p:nvCxnSpPr>
        <p:spPr>
          <a:xfrm flipV="1">
            <a:off x="5292080" y="3487450"/>
            <a:ext cx="0" cy="7920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944068" y="4279538"/>
            <a:ext cx="696024" cy="36933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9398" y="5430319"/>
            <a:ext cx="81195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</a:t>
            </a:r>
            <a:r>
              <a:rPr lang="ko-KR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개의 </a:t>
            </a:r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waveguide </a:t>
            </a:r>
            <a:r>
              <a:rPr lang="ko-KR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사이의 </a:t>
            </a:r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distance</a:t>
            </a:r>
            <a:r>
              <a:rPr lang="ko-KR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가 </a:t>
            </a:r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o-KR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이라면 경계에서 대부분의 에너지가 투과해야 함</a:t>
            </a:r>
            <a:endParaRPr lang="en-US" altLang="ko-K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o-KR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경계에서 대부분의 에너지가 투과하기 위해서는 오른쪽 그림과 같이 빔이 경계에 입사하여 </a:t>
            </a:r>
            <a:endParaRPr lang="en-US" altLang="ko-K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에너지를 주고 받을 때 급격하게 </a:t>
            </a:r>
            <a:r>
              <a:rPr lang="ko-KR" alt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변해야 함</a:t>
            </a:r>
            <a:endParaRPr lang="ko-KR" alt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1716" y="1089001"/>
            <a:ext cx="2773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Waveguide width = 30um, gap = 0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95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Numerical results : Number of mode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t="20845"/>
          <a:stretch/>
        </p:blipFill>
        <p:spPr>
          <a:xfrm>
            <a:off x="3151479" y="1390866"/>
            <a:ext cx="3071839" cy="182365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rcRect t="20845"/>
          <a:stretch/>
        </p:blipFill>
        <p:spPr>
          <a:xfrm>
            <a:off x="6175816" y="1395033"/>
            <a:ext cx="3071839" cy="182365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126445" y="2677745"/>
            <a:ext cx="3071839" cy="230387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5816" y="2681912"/>
            <a:ext cx="3071839" cy="230387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/>
          <a:srcRect b="17150"/>
          <a:stretch/>
        </p:blipFill>
        <p:spPr>
          <a:xfrm>
            <a:off x="107950" y="4509121"/>
            <a:ext cx="3071837" cy="19087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/>
          <a:srcRect t="20916"/>
          <a:stretch/>
        </p:blipFill>
        <p:spPr>
          <a:xfrm>
            <a:off x="123013" y="1392581"/>
            <a:ext cx="3073535" cy="182301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9"/>
          <a:srcRect t="604"/>
          <a:stretch/>
        </p:blipFill>
        <p:spPr>
          <a:xfrm>
            <a:off x="3152052" y="2687115"/>
            <a:ext cx="3071839" cy="228997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10"/>
          <a:srcRect b="17196"/>
          <a:stretch/>
        </p:blipFill>
        <p:spPr>
          <a:xfrm>
            <a:off x="3131840" y="4509120"/>
            <a:ext cx="3073535" cy="190875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11"/>
          <a:srcRect b="17196"/>
          <a:stretch/>
        </p:blipFill>
        <p:spPr>
          <a:xfrm>
            <a:off x="6156176" y="4513287"/>
            <a:ext cx="3073535" cy="1908753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345777" y="1207268"/>
            <a:ext cx="79220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4.5s</a:t>
            </a:r>
            <a:endParaRPr lang="ko-KR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323692" y="1207268"/>
            <a:ext cx="75854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28s</a:t>
            </a:r>
            <a:endParaRPr lang="ko-KR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473130" y="1207267"/>
            <a:ext cx="82586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107s</a:t>
            </a:r>
            <a:endParaRPr lang="ko-KR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95536" y="2965658"/>
            <a:ext cx="82586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194s</a:t>
            </a:r>
            <a:endParaRPr lang="ko-KR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37755" y="2965658"/>
            <a:ext cx="82586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349s</a:t>
            </a:r>
            <a:endParaRPr lang="ko-KR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445945" y="2965657"/>
            <a:ext cx="82586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488s</a:t>
            </a:r>
            <a:endParaRPr lang="ko-KR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77653" y="4807668"/>
            <a:ext cx="7970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718s</a:t>
            </a:r>
            <a:endParaRPr lang="ko-KR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419872" y="4807668"/>
            <a:ext cx="7970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888s</a:t>
            </a:r>
            <a:endParaRPr lang="ko-KR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428062" y="4807667"/>
            <a:ext cx="8611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: 1240s</a:t>
            </a:r>
            <a:endParaRPr lang="ko-KR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45777" y="6462504"/>
            <a:ext cx="226696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x-sampling : 10000, z-sampling : 1040</a:t>
            </a:r>
            <a:endParaRPr lang="ko-KR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31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Numerical results : </a:t>
            </a:r>
            <a:r>
              <a:rPr lang="en-US" altLang="ko-KR" dirty="0" smtClean="0"/>
              <a:t>Gap distance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1792494"/>
            <a:ext cx="2255999" cy="1692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1612494"/>
            <a:ext cx="2688000" cy="2016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16" y="1663664"/>
            <a:ext cx="2688000" cy="2016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7954" y="1843664"/>
            <a:ext cx="2256001" cy="1692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1720" y="4244911"/>
            <a:ext cx="2688000" cy="2016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507171"/>
            <a:ext cx="2256000" cy="1692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7955" y="4467387"/>
            <a:ext cx="2256000" cy="1692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6216" y="4293096"/>
            <a:ext cx="2688000" cy="2016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337FB1-A5B9-4E88-B55C-3B660F32E2FF}"/>
              </a:ext>
            </a:extLst>
          </p:cNvPr>
          <p:cNvSpPr txBox="1"/>
          <p:nvPr/>
        </p:nvSpPr>
        <p:spPr>
          <a:xfrm>
            <a:off x="1547664" y="1374713"/>
            <a:ext cx="1628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distance = 0nm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474AC-D0F7-4C0B-9BA6-6CCF719E9285}"/>
              </a:ext>
            </a:extLst>
          </p:cNvPr>
          <p:cNvSpPr txBox="1"/>
          <p:nvPr/>
        </p:nvSpPr>
        <p:spPr>
          <a:xfrm>
            <a:off x="6012160" y="1374713"/>
            <a:ext cx="1718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distance = 20nm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9961E8-02AA-4633-A90A-65AE08AA3945}"/>
              </a:ext>
            </a:extLst>
          </p:cNvPr>
          <p:cNvSpPr txBox="1"/>
          <p:nvPr/>
        </p:nvSpPr>
        <p:spPr>
          <a:xfrm>
            <a:off x="1457896" y="4063925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distance = 100nm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F2444A-8BF1-4CD7-8658-6D6F315DEDD3}"/>
              </a:ext>
            </a:extLst>
          </p:cNvPr>
          <p:cNvSpPr txBox="1"/>
          <p:nvPr/>
        </p:nvSpPr>
        <p:spPr>
          <a:xfrm>
            <a:off x="5922391" y="4063925"/>
            <a:ext cx="1898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distance = 1000nm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23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텍스트 개체 틀 1">
            <a:extLst>
              <a:ext uri="{FF2B5EF4-FFF2-40B4-BE49-F238E27FC236}">
                <a16:creationId xmlns:a16="http://schemas.microsoft.com/office/drawing/2014/main" id="{08043900-AA2F-4E08-BF08-5F3984CD02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100" y="477044"/>
            <a:ext cx="6800180" cy="577056"/>
          </a:xfrm>
        </p:spPr>
        <p:txBody>
          <a:bodyPr>
            <a:normAutofit fontScale="92500"/>
          </a:bodyPr>
          <a:lstStyle/>
          <a:p>
            <a:r>
              <a:rPr lang="en-US" altLang="ko-KR" dirty="0"/>
              <a:t>Mode expression of multi slab waveguide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8A1A129-EE74-4A36-AF21-5EEE7AC34B86}"/>
              </a:ext>
            </a:extLst>
          </p:cNvPr>
          <p:cNvSpPr txBox="1"/>
          <p:nvPr/>
        </p:nvSpPr>
        <p:spPr>
          <a:xfrm>
            <a:off x="219943" y="1310577"/>
            <a:ext cx="26452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 slab waveguide </a:t>
            </a: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E7E83324-8FAF-400E-9604-205922FC6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99" y="1940439"/>
            <a:ext cx="2918890" cy="1952345"/>
          </a:xfrm>
          <a:prstGeom prst="rect">
            <a:avLst/>
          </a:prstGeom>
        </p:spPr>
      </p:pic>
      <p:graphicFrame>
        <p:nvGraphicFramePr>
          <p:cNvPr id="45" name="개체 44">
            <a:extLst>
              <a:ext uri="{FF2B5EF4-FFF2-40B4-BE49-F238E27FC236}">
                <a16:creationId xmlns:a16="http://schemas.microsoft.com/office/drawing/2014/main" id="{14656723-2DFB-48AE-96DA-2A98D45AF5E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263990" y="1762439"/>
          <a:ext cx="2805213" cy="670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76" name="Equation" r:id="rId5" imgW="3670200" imgH="876240" progId="Equation.DSMT4">
                  <p:embed/>
                </p:oleObj>
              </mc:Choice>
              <mc:Fallback>
                <p:oleObj name="Equation" r:id="rId5" imgW="3670200" imgH="876240" progId="Equation.DSMT4">
                  <p:embed/>
                  <p:pic>
                    <p:nvPicPr>
                      <p:cNvPr id="45" name="개체 44">
                        <a:extLst>
                          <a:ext uri="{FF2B5EF4-FFF2-40B4-BE49-F238E27FC236}">
                            <a16:creationId xmlns:a16="http://schemas.microsoft.com/office/drawing/2014/main" id="{14656723-2DFB-48AE-96DA-2A98D45AF5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3990" y="1762439"/>
                        <a:ext cx="2805213" cy="670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개체 45">
            <a:extLst>
              <a:ext uri="{FF2B5EF4-FFF2-40B4-BE49-F238E27FC236}">
                <a16:creationId xmlns:a16="http://schemas.microsoft.com/office/drawing/2014/main" id="{89705375-AF1B-446E-AFF7-B1C42B67CB5C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226188" y="1760147"/>
          <a:ext cx="2836863" cy="67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77" name="Equation" r:id="rId7" imgW="3911400" imgH="927000" progId="Equation.DSMT4">
                  <p:embed/>
                </p:oleObj>
              </mc:Choice>
              <mc:Fallback>
                <p:oleObj name="Equation" r:id="rId7" imgW="3911400" imgH="927000" progId="Equation.DSMT4">
                  <p:embed/>
                  <p:pic>
                    <p:nvPicPr>
                      <p:cNvPr id="46" name="개체 45">
                        <a:extLst>
                          <a:ext uri="{FF2B5EF4-FFF2-40B4-BE49-F238E27FC236}">
                            <a16:creationId xmlns:a16="http://schemas.microsoft.com/office/drawing/2014/main" id="{89705375-AF1B-446E-AFF7-B1C42B67C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26188" y="1760147"/>
                        <a:ext cx="2836863" cy="6723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개체 48">
            <a:extLst>
              <a:ext uri="{FF2B5EF4-FFF2-40B4-BE49-F238E27FC236}">
                <a16:creationId xmlns:a16="http://schemas.microsoft.com/office/drawing/2014/main" id="{3E325C25-AACD-480C-982D-EC28BCC69D2C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263990" y="2565351"/>
          <a:ext cx="2801207" cy="66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78" name="Equation" r:id="rId9" imgW="3695400" imgH="876240" progId="Equation.DSMT4">
                  <p:embed/>
                </p:oleObj>
              </mc:Choice>
              <mc:Fallback>
                <p:oleObj name="Equation" r:id="rId9" imgW="3695400" imgH="876240" progId="Equation.DSMT4">
                  <p:embed/>
                  <p:pic>
                    <p:nvPicPr>
                      <p:cNvPr id="49" name="개체 48">
                        <a:extLst>
                          <a:ext uri="{FF2B5EF4-FFF2-40B4-BE49-F238E27FC236}">
                            <a16:creationId xmlns:a16="http://schemas.microsoft.com/office/drawing/2014/main" id="{3E325C25-AACD-480C-982D-EC28BCC69D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63990" y="2565351"/>
                        <a:ext cx="2801207" cy="663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개체 49">
            <a:extLst>
              <a:ext uri="{FF2B5EF4-FFF2-40B4-BE49-F238E27FC236}">
                <a16:creationId xmlns:a16="http://schemas.microsoft.com/office/drawing/2014/main" id="{B23A509D-A9B1-4398-B3BF-9A2F025E75E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226188" y="2563250"/>
          <a:ext cx="2836863" cy="668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79" name="Equation" r:id="rId11" imgW="3936960" imgH="927000" progId="Equation.DSMT4">
                  <p:embed/>
                </p:oleObj>
              </mc:Choice>
              <mc:Fallback>
                <p:oleObj name="Equation" r:id="rId11" imgW="3936960" imgH="927000" progId="Equation.DSMT4">
                  <p:embed/>
                  <p:pic>
                    <p:nvPicPr>
                      <p:cNvPr id="50" name="개체 49">
                        <a:extLst>
                          <a:ext uri="{FF2B5EF4-FFF2-40B4-BE49-F238E27FC236}">
                            <a16:creationId xmlns:a16="http://schemas.microsoft.com/office/drawing/2014/main" id="{B23A509D-A9B1-4398-B3BF-9A2F025E75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26188" y="2563250"/>
                        <a:ext cx="2836863" cy="668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개체 50">
            <a:extLst>
              <a:ext uri="{FF2B5EF4-FFF2-40B4-BE49-F238E27FC236}">
                <a16:creationId xmlns:a16="http://schemas.microsoft.com/office/drawing/2014/main" id="{5897E517-EAC9-495C-AA2D-B23898A4C1C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258906" y="3833425"/>
          <a:ext cx="2801207" cy="1327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0" name="Equation" r:id="rId13" imgW="5143320" imgH="2438280" progId="Equation.DSMT4">
                  <p:embed/>
                </p:oleObj>
              </mc:Choice>
              <mc:Fallback>
                <p:oleObj name="Equation" r:id="rId13" imgW="5143320" imgH="2438280" progId="Equation.DSMT4">
                  <p:embed/>
                  <p:pic>
                    <p:nvPicPr>
                      <p:cNvPr id="51" name="개체 50">
                        <a:extLst>
                          <a:ext uri="{FF2B5EF4-FFF2-40B4-BE49-F238E27FC236}">
                            <a16:creationId xmlns:a16="http://schemas.microsoft.com/office/drawing/2014/main" id="{5897E517-EAC9-495C-AA2D-B23898A4C1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58906" y="3833425"/>
                        <a:ext cx="2801207" cy="1327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개체 51">
            <a:extLst>
              <a:ext uri="{FF2B5EF4-FFF2-40B4-BE49-F238E27FC236}">
                <a16:creationId xmlns:a16="http://schemas.microsoft.com/office/drawing/2014/main" id="{D4B6E0EF-33C6-4720-81A0-493B323C97B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219757" y="3812215"/>
          <a:ext cx="2801207" cy="1334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1" name="Equation" r:id="rId15" imgW="5117760" imgH="2438280" progId="Equation.DSMT4">
                  <p:embed/>
                </p:oleObj>
              </mc:Choice>
              <mc:Fallback>
                <p:oleObj name="Equation" r:id="rId15" imgW="5117760" imgH="2438280" progId="Equation.DSMT4">
                  <p:embed/>
                  <p:pic>
                    <p:nvPicPr>
                      <p:cNvPr id="52" name="개체 51">
                        <a:extLst>
                          <a:ext uri="{FF2B5EF4-FFF2-40B4-BE49-F238E27FC236}">
                            <a16:creationId xmlns:a16="http://schemas.microsoft.com/office/drawing/2014/main" id="{D4B6E0EF-33C6-4720-81A0-493B323C9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219757" y="3812215"/>
                        <a:ext cx="2801207" cy="1334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개체 52">
            <a:extLst>
              <a:ext uri="{FF2B5EF4-FFF2-40B4-BE49-F238E27FC236}">
                <a16:creationId xmlns:a16="http://schemas.microsoft.com/office/drawing/2014/main" id="{9982B802-CD06-4834-93A8-53EC30860CBF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258906" y="5300556"/>
          <a:ext cx="2801207" cy="1337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2" name="Equation" r:id="rId17" imgW="5105160" imgH="2438280" progId="Equation.DSMT4">
                  <p:embed/>
                </p:oleObj>
              </mc:Choice>
              <mc:Fallback>
                <p:oleObj name="Equation" r:id="rId17" imgW="5105160" imgH="2438280" progId="Equation.DSMT4">
                  <p:embed/>
                  <p:pic>
                    <p:nvPicPr>
                      <p:cNvPr id="53" name="개체 52">
                        <a:extLst>
                          <a:ext uri="{FF2B5EF4-FFF2-40B4-BE49-F238E27FC236}">
                            <a16:creationId xmlns:a16="http://schemas.microsoft.com/office/drawing/2014/main" id="{9982B802-CD06-4834-93A8-53EC30860C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258906" y="5300556"/>
                        <a:ext cx="2801207" cy="1337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개체 53">
            <a:extLst>
              <a:ext uri="{FF2B5EF4-FFF2-40B4-BE49-F238E27FC236}">
                <a16:creationId xmlns:a16="http://schemas.microsoft.com/office/drawing/2014/main" id="{81A11E69-D3F4-447C-90CE-11F8C1426E1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225412" y="5285936"/>
          <a:ext cx="2805213" cy="1349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3" name="Equation" r:id="rId19" imgW="5067000" imgH="2438280" progId="Equation.DSMT4">
                  <p:embed/>
                </p:oleObj>
              </mc:Choice>
              <mc:Fallback>
                <p:oleObj name="Equation" r:id="rId19" imgW="5067000" imgH="2438280" progId="Equation.DSMT4">
                  <p:embed/>
                  <p:pic>
                    <p:nvPicPr>
                      <p:cNvPr id="54" name="개체 53">
                        <a:extLst>
                          <a:ext uri="{FF2B5EF4-FFF2-40B4-BE49-F238E27FC236}">
                            <a16:creationId xmlns:a16="http://schemas.microsoft.com/office/drawing/2014/main" id="{81A11E69-D3F4-447C-90CE-11F8C1426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225412" y="5285936"/>
                        <a:ext cx="2805213" cy="13498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사각형: 둥근 모서리 71">
            <a:extLst>
              <a:ext uri="{FF2B5EF4-FFF2-40B4-BE49-F238E27FC236}">
                <a16:creationId xmlns:a16="http://schemas.microsoft.com/office/drawing/2014/main" id="{9F7062FF-69E8-42BD-82F4-1DBDC86CFD36}"/>
              </a:ext>
            </a:extLst>
          </p:cNvPr>
          <p:cNvSpPr/>
          <p:nvPr/>
        </p:nvSpPr>
        <p:spPr>
          <a:xfrm>
            <a:off x="3245959" y="1567560"/>
            <a:ext cx="2849203" cy="1749092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40CDECC-D4C5-433C-91D5-34B183F64596}"/>
                  </a:ext>
                </a:extLst>
              </p:cNvPr>
              <p:cNvSpPr txBox="1"/>
              <p:nvPr/>
            </p:nvSpPr>
            <p:spPr>
              <a:xfrm>
                <a:off x="3817569" y="1382585"/>
                <a:ext cx="1815914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300" b="0" dirty="0">
                    <a:cs typeface="Times New Roman" panose="02020603050405020304" pitchFamily="18" charset="0"/>
                  </a:rPr>
                  <a:t>[ </a:t>
                </a:r>
                <a14:m>
                  <m:oMath xmlns:m="http://schemas.openxmlformats.org/officeDocument/2006/math"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en-US" altLang="ko-KR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Odd mode(TE) ]</a:t>
                </a: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40CDECC-D4C5-433C-91D5-34B183F64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569" y="1382585"/>
                <a:ext cx="1815914" cy="292388"/>
              </a:xfrm>
              <a:prstGeom prst="rect">
                <a:avLst/>
              </a:prstGeom>
              <a:blipFill>
                <a:blip r:embed="rId21"/>
                <a:stretch>
                  <a:fillRect l="-2013" t="-2083" r="-2013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사각형: 둥근 모서리 71">
            <a:extLst>
              <a:ext uri="{FF2B5EF4-FFF2-40B4-BE49-F238E27FC236}">
                <a16:creationId xmlns:a16="http://schemas.microsoft.com/office/drawing/2014/main" id="{2C7BA241-AA04-4665-8961-BA07E8D02FA8}"/>
              </a:ext>
            </a:extLst>
          </p:cNvPr>
          <p:cNvSpPr/>
          <p:nvPr/>
        </p:nvSpPr>
        <p:spPr>
          <a:xfrm>
            <a:off x="6204763" y="1605894"/>
            <a:ext cx="2849203" cy="1749092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사각형: 둥근 모서리 71">
            <a:extLst>
              <a:ext uri="{FF2B5EF4-FFF2-40B4-BE49-F238E27FC236}">
                <a16:creationId xmlns:a16="http://schemas.microsoft.com/office/drawing/2014/main" id="{00991636-6124-4096-B074-877E461CFB05}"/>
              </a:ext>
            </a:extLst>
          </p:cNvPr>
          <p:cNvSpPr/>
          <p:nvPr/>
        </p:nvSpPr>
        <p:spPr>
          <a:xfrm>
            <a:off x="3204941" y="3694523"/>
            <a:ext cx="2890221" cy="3026140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사각형: 둥근 모서리 71">
            <a:extLst>
              <a:ext uri="{FF2B5EF4-FFF2-40B4-BE49-F238E27FC236}">
                <a16:creationId xmlns:a16="http://schemas.microsoft.com/office/drawing/2014/main" id="{D6941F5F-D6A9-477F-90C3-DF432C7311B4}"/>
              </a:ext>
            </a:extLst>
          </p:cNvPr>
          <p:cNvSpPr/>
          <p:nvPr/>
        </p:nvSpPr>
        <p:spPr>
          <a:xfrm>
            <a:off x="6200918" y="3694364"/>
            <a:ext cx="2860786" cy="3026140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2DAECE0-6900-445E-9BBB-9BAB8E7D7CE5}"/>
                  </a:ext>
                </a:extLst>
              </p:cNvPr>
              <p:cNvSpPr txBox="1"/>
              <p:nvPr/>
            </p:nvSpPr>
            <p:spPr>
              <a:xfrm>
                <a:off x="6651522" y="1382585"/>
                <a:ext cx="1937676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300" b="0" dirty="0">
                    <a:cs typeface="Times New Roman" panose="02020603050405020304" pitchFamily="18" charset="0"/>
                  </a:rPr>
                  <a:t>[ </a:t>
                </a:r>
                <a14:m>
                  <m:oMath xmlns:m="http://schemas.openxmlformats.org/officeDocument/2006/math"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en-US" altLang="ko-KR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Even mode(TE) ]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2DAECE0-6900-445E-9BBB-9BAB8E7D7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522" y="1382585"/>
                <a:ext cx="1937676" cy="292388"/>
              </a:xfrm>
              <a:prstGeom prst="rect">
                <a:avLst/>
              </a:prstGeom>
              <a:blipFill>
                <a:blip r:embed="rId22"/>
                <a:stretch>
                  <a:fillRect t="-2083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186C89A-A4A1-403A-A387-64C6C3962C4A}"/>
                  </a:ext>
                </a:extLst>
              </p:cNvPr>
              <p:cNvSpPr txBox="1"/>
              <p:nvPr/>
            </p:nvSpPr>
            <p:spPr>
              <a:xfrm>
                <a:off x="3742094" y="3517267"/>
                <a:ext cx="1815914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300" b="0" dirty="0">
                    <a:cs typeface="Times New Roman" panose="02020603050405020304" pitchFamily="18" charset="0"/>
                  </a:rPr>
                  <a:t>[ </a:t>
                </a:r>
                <a14:m>
                  <m:oMath xmlns:m="http://schemas.openxmlformats.org/officeDocument/2006/math"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ko-KR" sz="1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en-US" altLang="ko-KR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Odd mode(TE) ]</a:t>
                </a: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186C89A-A4A1-403A-A387-64C6C3962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094" y="3517267"/>
                <a:ext cx="1815914" cy="292388"/>
              </a:xfrm>
              <a:prstGeom prst="rect">
                <a:avLst/>
              </a:prstGeom>
              <a:blipFill>
                <a:blip r:embed="rId23"/>
                <a:stretch>
                  <a:fillRect l="-2013" t="-2083" r="-2013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EF6C070-0837-42CD-9C1D-6EB3535B4E09}"/>
                  </a:ext>
                </a:extLst>
              </p:cNvPr>
              <p:cNvSpPr txBox="1"/>
              <p:nvPr/>
            </p:nvSpPr>
            <p:spPr>
              <a:xfrm>
                <a:off x="6659180" y="3517267"/>
                <a:ext cx="1937676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300" b="0" dirty="0">
                    <a:cs typeface="Times New Roman" panose="02020603050405020304" pitchFamily="18" charset="0"/>
                  </a:rPr>
                  <a:t>[ </a:t>
                </a:r>
                <a14:m>
                  <m:oMath xmlns:m="http://schemas.openxmlformats.org/officeDocument/2006/math"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ko-KR" sz="1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en-US" altLang="ko-KR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en-US" altLang="ko-KR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Even mode(TE) ]</a:t>
                </a: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EF6C070-0837-42CD-9C1D-6EB3535B4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180" y="3517267"/>
                <a:ext cx="1937676" cy="292388"/>
              </a:xfrm>
              <a:prstGeom prst="rect">
                <a:avLst/>
              </a:prstGeom>
              <a:blipFill>
                <a:blip r:embed="rId24"/>
                <a:stretch>
                  <a:fillRect t="-2083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5" name="개체 64">
            <a:extLst>
              <a:ext uri="{FF2B5EF4-FFF2-40B4-BE49-F238E27FC236}">
                <a16:creationId xmlns:a16="http://schemas.microsoft.com/office/drawing/2014/main" id="{406A883B-DADD-41D1-8E3A-AA9C44883A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268249"/>
              </p:ext>
            </p:extLst>
          </p:nvPr>
        </p:nvGraphicFramePr>
        <p:xfrm>
          <a:off x="102635" y="4022635"/>
          <a:ext cx="1956740" cy="75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4" name="Equation" r:id="rId25" imgW="1562040" imgH="634680" progId="Equation.DSMT4">
                  <p:embed/>
                </p:oleObj>
              </mc:Choice>
              <mc:Fallback>
                <p:oleObj name="Equation" r:id="rId25" imgW="1562040" imgH="634680" progId="Equation.DSMT4">
                  <p:embed/>
                  <p:pic>
                    <p:nvPicPr>
                      <p:cNvPr id="65" name="개체 64">
                        <a:extLst>
                          <a:ext uri="{FF2B5EF4-FFF2-40B4-BE49-F238E27FC236}">
                            <a16:creationId xmlns:a16="http://schemas.microsoft.com/office/drawing/2014/main" id="{406A883B-DADD-41D1-8E3A-AA9C44883A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35" y="4022635"/>
                        <a:ext cx="1956740" cy="7564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개체 66">
            <a:extLst>
              <a:ext uri="{FF2B5EF4-FFF2-40B4-BE49-F238E27FC236}">
                <a16:creationId xmlns:a16="http://schemas.microsoft.com/office/drawing/2014/main" id="{1CD4F665-BA69-431E-88E0-1A43328467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322839"/>
              </p:ext>
            </p:extLst>
          </p:nvPr>
        </p:nvGraphicFramePr>
        <p:xfrm>
          <a:off x="102635" y="4910432"/>
          <a:ext cx="3073038" cy="1853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5" name="Equation" r:id="rId27" imgW="2476440" imgH="1574640" progId="Equation.DSMT4">
                  <p:embed/>
                </p:oleObj>
              </mc:Choice>
              <mc:Fallback>
                <p:oleObj name="Equation" r:id="rId27" imgW="2476440" imgH="1574640" progId="Equation.DSMT4">
                  <p:embed/>
                  <p:pic>
                    <p:nvPicPr>
                      <p:cNvPr id="67" name="개체 66">
                        <a:extLst>
                          <a:ext uri="{FF2B5EF4-FFF2-40B4-BE49-F238E27FC236}">
                            <a16:creationId xmlns:a16="http://schemas.microsoft.com/office/drawing/2014/main" id="{1CD4F665-BA69-431E-88E0-1A43328467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635" y="4910432"/>
                        <a:ext cx="3073038" cy="18538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5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Numerical results : </a:t>
            </a:r>
            <a:r>
              <a:rPr lang="en-US" altLang="ko-KR" dirty="0" smtClean="0"/>
              <a:t>Gap distance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312" y="4414382"/>
            <a:ext cx="2736000" cy="2052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281" y="1504288"/>
            <a:ext cx="2736000" cy="2052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/>
          <a:srcRect b="12068"/>
          <a:stretch/>
        </p:blipFill>
        <p:spPr>
          <a:xfrm>
            <a:off x="2020008" y="3820382"/>
            <a:ext cx="4320000" cy="284897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9258" y="946728"/>
            <a:ext cx="4320000" cy="32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EC19AF-74D7-4B51-A4A1-E93574ABA6B3}"/>
              </a:ext>
            </a:extLst>
          </p:cNvPr>
          <p:cNvSpPr txBox="1"/>
          <p:nvPr/>
        </p:nvSpPr>
        <p:spPr>
          <a:xfrm>
            <a:off x="125953" y="2429867"/>
            <a:ext cx="821059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= 0nm</a:t>
            </a:r>
            <a:endParaRPr lang="ko-KR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43849D-729E-4E43-8701-69604E82E51C}"/>
              </a:ext>
            </a:extLst>
          </p:cNvPr>
          <p:cNvGrpSpPr/>
          <p:nvPr/>
        </p:nvGrpSpPr>
        <p:grpSpPr>
          <a:xfrm>
            <a:off x="1110676" y="1645471"/>
            <a:ext cx="684172" cy="1841798"/>
            <a:chOff x="684466" y="1348886"/>
            <a:chExt cx="936104" cy="252000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6369FAE-D7E3-4D72-A8CF-DD55A9E66B7C}"/>
                </a:ext>
              </a:extLst>
            </p:cNvPr>
            <p:cNvSpPr/>
            <p:nvPr/>
          </p:nvSpPr>
          <p:spPr>
            <a:xfrm>
              <a:off x="684466" y="1348886"/>
              <a:ext cx="936104" cy="2520000"/>
            </a:xfrm>
            <a:prstGeom prst="rect">
              <a:avLst/>
            </a:prstGeom>
            <a:solidFill>
              <a:schemeClr val="accent5">
                <a:lumMod val="20000"/>
                <a:lumOff val="80000"/>
                <a:alpha val="41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DBC4DCCF-3410-47CC-8620-0B7DC69C20A0}"/>
                </a:ext>
              </a:extLst>
            </p:cNvPr>
            <p:cNvGrpSpPr/>
            <p:nvPr/>
          </p:nvGrpSpPr>
          <p:grpSpPr>
            <a:xfrm>
              <a:off x="684466" y="1836518"/>
              <a:ext cx="936104" cy="1557416"/>
              <a:chOff x="683568" y="1601742"/>
              <a:chExt cx="2520280" cy="2160240"/>
            </a:xfrm>
          </p:grpSpPr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CDC037D1-8931-45F3-80A2-681CEF7493F9}"/>
                  </a:ext>
                </a:extLst>
              </p:cNvPr>
              <p:cNvSpPr/>
              <p:nvPr/>
            </p:nvSpPr>
            <p:spPr>
              <a:xfrm>
                <a:off x="683568" y="1601742"/>
                <a:ext cx="2520280" cy="432048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WG5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E96AE3D4-FD15-4EE1-935B-667F9FDC459F}"/>
                  </a:ext>
                </a:extLst>
              </p:cNvPr>
              <p:cNvSpPr/>
              <p:nvPr/>
            </p:nvSpPr>
            <p:spPr>
              <a:xfrm>
                <a:off x="683568" y="2033790"/>
                <a:ext cx="2520280" cy="432048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WG4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7F436739-3F6F-42EE-A08B-76B43C905AFE}"/>
                  </a:ext>
                </a:extLst>
              </p:cNvPr>
              <p:cNvSpPr/>
              <p:nvPr/>
            </p:nvSpPr>
            <p:spPr>
              <a:xfrm>
                <a:off x="683568" y="2465837"/>
                <a:ext cx="2520280" cy="432048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WG3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D265B128-AB88-481C-86DC-E7132DF25EC4}"/>
                  </a:ext>
                </a:extLst>
              </p:cNvPr>
              <p:cNvSpPr/>
              <p:nvPr/>
            </p:nvSpPr>
            <p:spPr>
              <a:xfrm>
                <a:off x="683568" y="2897886"/>
                <a:ext cx="2520280" cy="432048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WG2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38D39665-161D-4A82-9C02-A0B34EFF6640}"/>
                  </a:ext>
                </a:extLst>
              </p:cNvPr>
              <p:cNvSpPr/>
              <p:nvPr/>
            </p:nvSpPr>
            <p:spPr>
              <a:xfrm>
                <a:off x="683568" y="3329934"/>
                <a:ext cx="2520280" cy="432048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WG1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7D14C62-EA6E-4B6D-8A48-328F1CA2F879}"/>
              </a:ext>
            </a:extLst>
          </p:cNvPr>
          <p:cNvGrpSpPr/>
          <p:nvPr/>
        </p:nvGrpSpPr>
        <p:grpSpPr>
          <a:xfrm>
            <a:off x="1110676" y="4545834"/>
            <a:ext cx="684828" cy="1841798"/>
            <a:chOff x="683569" y="3873814"/>
            <a:chExt cx="937001" cy="2520000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BFA07B4-C226-43B3-9368-68ED550707CC}"/>
                </a:ext>
              </a:extLst>
            </p:cNvPr>
            <p:cNvSpPr/>
            <p:nvPr/>
          </p:nvSpPr>
          <p:spPr>
            <a:xfrm>
              <a:off x="684466" y="3873814"/>
              <a:ext cx="936104" cy="2520000"/>
            </a:xfrm>
            <a:prstGeom prst="rect">
              <a:avLst/>
            </a:prstGeom>
            <a:solidFill>
              <a:schemeClr val="accent5">
                <a:lumMod val="20000"/>
                <a:lumOff val="80000"/>
                <a:alpha val="41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E7ED4AE9-CB74-40C5-B795-9D777B8397A3}"/>
                </a:ext>
              </a:extLst>
            </p:cNvPr>
            <p:cNvGrpSpPr/>
            <p:nvPr/>
          </p:nvGrpSpPr>
          <p:grpSpPr>
            <a:xfrm>
              <a:off x="683569" y="4026706"/>
              <a:ext cx="936104" cy="2061574"/>
              <a:chOff x="323528" y="3284984"/>
              <a:chExt cx="2304256" cy="2466694"/>
            </a:xfrm>
          </p:grpSpPr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id="{0D8C43B7-E0DB-43C0-994F-D7A5DF71EA68}"/>
                  </a:ext>
                </a:extLst>
              </p:cNvPr>
              <p:cNvSpPr/>
              <p:nvPr/>
            </p:nvSpPr>
            <p:spPr>
              <a:xfrm>
                <a:off x="323528" y="3284984"/>
                <a:ext cx="2304256" cy="374442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WG5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직사각형 19">
                <a:extLst>
                  <a:ext uri="{FF2B5EF4-FFF2-40B4-BE49-F238E27FC236}">
                    <a16:creationId xmlns:a16="http://schemas.microsoft.com/office/drawing/2014/main" id="{2F8EEEFB-818C-49A4-9CDC-1A70FB56C1E4}"/>
                  </a:ext>
                </a:extLst>
              </p:cNvPr>
              <p:cNvSpPr/>
              <p:nvPr/>
            </p:nvSpPr>
            <p:spPr>
              <a:xfrm>
                <a:off x="323528" y="3659426"/>
                <a:ext cx="2304256" cy="374442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WG4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C4FB9D44-67E6-4436-AA25-7AA270D075B6}"/>
                  </a:ext>
                </a:extLst>
              </p:cNvPr>
              <p:cNvSpPr/>
              <p:nvPr/>
            </p:nvSpPr>
            <p:spPr>
              <a:xfrm>
                <a:off x="323528" y="4106458"/>
                <a:ext cx="2304256" cy="374442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WG3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B7FA98EC-8D3A-41A1-9B8D-E09A26F436A2}"/>
                  </a:ext>
                </a:extLst>
              </p:cNvPr>
              <p:cNvSpPr/>
              <p:nvPr/>
            </p:nvSpPr>
            <p:spPr>
              <a:xfrm>
                <a:off x="323528" y="4666954"/>
                <a:ext cx="2304256" cy="374442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WG2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D5AC4D5F-7628-40A7-B3F7-67986687B6EB}"/>
                  </a:ext>
                </a:extLst>
              </p:cNvPr>
              <p:cNvSpPr/>
              <p:nvPr/>
            </p:nvSpPr>
            <p:spPr>
              <a:xfrm>
                <a:off x="323528" y="5377236"/>
                <a:ext cx="2304256" cy="374442"/>
              </a:xfrm>
              <a:prstGeom prst="rect">
                <a:avLst/>
              </a:prstGeom>
              <a:solidFill>
                <a:srgbClr val="5B9BD5">
                  <a:alpha val="55000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WG1</a:t>
                </a:r>
                <a:endParaRPr lang="ko-KR" altLang="en-US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6233116-F3DE-46CD-85DF-85D3FE894F7D}"/>
              </a:ext>
            </a:extLst>
          </p:cNvPr>
          <p:cNvSpPr txBox="1"/>
          <p:nvPr/>
        </p:nvSpPr>
        <p:spPr>
          <a:xfrm>
            <a:off x="116216" y="4735421"/>
            <a:ext cx="856325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= 0nm </a:t>
            </a:r>
            <a:endParaRPr lang="ko-KR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EFB414-73D3-420B-952B-42886A32204B}"/>
              </a:ext>
            </a:extLst>
          </p:cNvPr>
          <p:cNvSpPr txBox="1"/>
          <p:nvPr/>
        </p:nvSpPr>
        <p:spPr>
          <a:xfrm>
            <a:off x="116216" y="4994483"/>
            <a:ext cx="891591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= 10nm</a:t>
            </a:r>
            <a:endParaRPr lang="ko-KR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D768B5-3E30-46B1-BFF0-A60E89FF78F6}"/>
              </a:ext>
            </a:extLst>
          </p:cNvPr>
          <p:cNvSpPr txBox="1"/>
          <p:nvPr/>
        </p:nvSpPr>
        <p:spPr>
          <a:xfrm>
            <a:off x="116216" y="5313756"/>
            <a:ext cx="962123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= 100nm</a:t>
            </a:r>
            <a:endParaRPr lang="ko-KR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3F5E70-048E-43DB-8012-9F9F1A904161}"/>
              </a:ext>
            </a:extLst>
          </p:cNvPr>
          <p:cNvSpPr txBox="1"/>
          <p:nvPr/>
        </p:nvSpPr>
        <p:spPr>
          <a:xfrm>
            <a:off x="116216" y="5696949"/>
            <a:ext cx="1032655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= 1000nm</a:t>
            </a:r>
            <a:endParaRPr lang="ko-KR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1726A2-9444-46AB-A5EA-8163F8BDD8EA}"/>
              </a:ext>
            </a:extLst>
          </p:cNvPr>
          <p:cNvSpPr txBox="1"/>
          <p:nvPr/>
        </p:nvSpPr>
        <p:spPr>
          <a:xfrm>
            <a:off x="175153" y="116385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5ADADC-C390-4D51-B489-C3E76BE4402B}"/>
              </a:ext>
            </a:extLst>
          </p:cNvPr>
          <p:cNvSpPr txBox="1"/>
          <p:nvPr/>
        </p:nvSpPr>
        <p:spPr>
          <a:xfrm>
            <a:off x="175153" y="3989292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84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A5F2C1E-41EC-4F91-A810-0E21DB577D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0FBC4AC5-DC93-431E-8010-0CCFA79474B4}"/>
              </a:ext>
            </a:extLst>
          </p:cNvPr>
          <p:cNvSpPr txBox="1">
            <a:spLocks/>
          </p:cNvSpPr>
          <p:nvPr/>
        </p:nvSpPr>
        <p:spPr>
          <a:xfrm>
            <a:off x="292100" y="3818341"/>
            <a:ext cx="6311900" cy="577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8B0029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Future </a:t>
            </a:r>
            <a:r>
              <a:rPr lang="en-US" altLang="ko-KR" dirty="0" smtClean="0"/>
              <a:t>works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6792" y="1351308"/>
            <a:ext cx="876970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기존에 연구개발 되지 않았던 </a:t>
            </a:r>
            <a:r>
              <a:rPr kumimoji="0" lang="en-US" altLang="ko-KR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waveguide gap = 0 </a:t>
            </a:r>
            <a:r>
              <a:rPr kumimoji="0" lang="ko-KR" altLang="en-US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에 대한 </a:t>
            </a: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analytic CMT 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연구</a:t>
            </a:r>
            <a:endParaRPr kumimoji="0" lang="en-US" altLang="ko-KR" i="0" u="none" strike="noStrike" kern="1200" cap="none" spc="0" normalizeH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HY신명조" panose="02030600000101010101" pitchFamily="18" charset="-127"/>
              <a:ea typeface="HY신명조" panose="02030600000101010101" pitchFamily="18" charset="-127"/>
              <a:cs typeface="Times New Roman" panose="02020603050405020304" pitchFamily="18" charset="0"/>
            </a:endParaRPr>
          </a:p>
          <a:p>
            <a:pPr marL="342900" lvl="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참여 </a:t>
            </a: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Mode 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개수에 따른 결과 분석</a:t>
            </a:r>
            <a:endParaRPr lang="en-US" altLang="ko-KR" dirty="0" smtClean="0">
              <a:solidFill>
                <a:srgbClr val="080808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imes New Roman" panose="02020603050405020304" pitchFamily="18" charset="0"/>
            </a:endParaRPr>
          </a:p>
          <a:p>
            <a:pPr marL="342900" lvl="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Waveguide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의 간격에 따른 결과 분석</a:t>
            </a:r>
            <a:endParaRPr lang="en-US" altLang="ko-KR" dirty="0" smtClean="0">
              <a:solidFill>
                <a:srgbClr val="080808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imes New Roman" panose="02020603050405020304" pitchFamily="18" charset="0"/>
            </a:endParaRPr>
          </a:p>
          <a:p>
            <a:pPr marL="342900" lvl="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Multi slab waveguide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의 </a:t>
            </a:r>
            <a:r>
              <a:rPr lang="en-US" altLang="ko-KR" dirty="0" err="1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eigen</a:t>
            </a: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mode profile 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수식 표현</a:t>
            </a:r>
            <a:endParaRPr lang="en-US" altLang="ko-KR" dirty="0" smtClean="0">
              <a:solidFill>
                <a:srgbClr val="080808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imes New Roman" panose="02020603050405020304" pitchFamily="18" charset="0"/>
            </a:endParaRPr>
          </a:p>
          <a:p>
            <a:pPr marL="342900" lvl="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1x5 waveguide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의 </a:t>
            </a: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analytic CMT 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계산</a:t>
            </a:r>
            <a:endParaRPr lang="en-US" altLang="ko-KR" dirty="0">
              <a:solidFill>
                <a:srgbClr val="080808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792" y="4692605"/>
            <a:ext cx="87697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dirty="0" err="1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Poynting</a:t>
            </a: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vector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를 활용하여 적절한 </a:t>
            </a: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mode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개수에 대한 분석</a:t>
            </a:r>
            <a:endParaRPr kumimoji="0" lang="en-US" altLang="ko-KR" i="0" u="none" strike="noStrike" kern="1200" cap="none" spc="0" normalizeH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HY신명조" panose="02030600000101010101" pitchFamily="18" charset="-127"/>
              <a:ea typeface="HY신명조" panose="02030600000101010101" pitchFamily="18" charset="-127"/>
              <a:cs typeface="Times New Roman" panose="02020603050405020304" pitchFamily="18" charset="0"/>
            </a:endParaRPr>
          </a:p>
          <a:p>
            <a:pPr marL="342900" lvl="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Multi layer 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구조에 </a:t>
            </a:r>
            <a:r>
              <a:rPr lang="ko-KR" altLang="en-US" dirty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대한 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전자장 해석</a:t>
            </a:r>
            <a:endParaRPr lang="en-US" altLang="ko-KR" dirty="0" smtClean="0">
              <a:solidFill>
                <a:srgbClr val="080808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imes New Roman" panose="02020603050405020304" pitchFamily="18" charset="0"/>
            </a:endParaRPr>
          </a:p>
          <a:p>
            <a:pPr marL="342900" lvl="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다양한 구조에 대한 </a:t>
            </a:r>
            <a:r>
              <a:rPr lang="en-US" altLang="ko-KR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practice </a:t>
            </a:r>
            <a:r>
              <a:rPr lang="ko-KR" altLang="en-US" dirty="0" smtClean="0">
                <a:solidFill>
                  <a:srgbClr val="08080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예제 실험</a:t>
            </a:r>
            <a:endParaRPr lang="en-US" altLang="ko-KR" dirty="0" smtClean="0">
              <a:solidFill>
                <a:srgbClr val="080808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3405" y="3013502"/>
            <a:ext cx="72971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  <a:endParaRPr lang="ko-KR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50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677270"/>
            <a:ext cx="2880000" cy="2160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077032"/>
            <a:ext cx="2880000" cy="216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70D20F-8979-4CA0-B3D2-F1E44601EC82}"/>
              </a:ext>
            </a:extLst>
          </p:cNvPr>
          <p:cNvSpPr txBox="1"/>
          <p:nvPr/>
        </p:nvSpPr>
        <p:spPr>
          <a:xfrm>
            <a:off x="782056" y="1317270"/>
            <a:ext cx="1178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Rectangular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1A481B-D4FE-4BF1-B64E-2DA8FB3AA369}"/>
              </a:ext>
            </a:extLst>
          </p:cNvPr>
          <p:cNvSpPr txBox="1"/>
          <p:nvPr/>
        </p:nvSpPr>
        <p:spPr>
          <a:xfrm>
            <a:off x="782056" y="3756135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Gaussian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3717032"/>
            <a:ext cx="3840000" cy="288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1317270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8049</TotalTime>
  <Words>1856</Words>
  <Application>Microsoft Office PowerPoint</Application>
  <PresentationFormat>화면 슬라이드 쇼(4:3)</PresentationFormat>
  <Paragraphs>225</Paragraphs>
  <Slides>18</Slides>
  <Notes>16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27" baseType="lpstr">
      <vt:lpstr>HY신명조</vt:lpstr>
      <vt:lpstr>맑은 고딕</vt:lpstr>
      <vt:lpstr>Arial</vt:lpstr>
      <vt:lpstr>Cambria Math</vt:lpstr>
      <vt:lpstr>Times New Roman</vt:lpstr>
      <vt:lpstr>Wingdings</vt:lpstr>
      <vt:lpstr>Office 테마</vt:lpstr>
      <vt:lpstr>Equation</vt:lpstr>
      <vt:lpstr>MathType 6.0 Equation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IPDS</dc:creator>
  <cp:lastModifiedBy>IPDS_Park</cp:lastModifiedBy>
  <cp:revision>319</cp:revision>
  <dcterms:created xsi:type="dcterms:W3CDTF">2013-08-30T23:57:54Z</dcterms:created>
  <dcterms:modified xsi:type="dcterms:W3CDTF">2021-02-17T05:27:33Z</dcterms:modified>
</cp:coreProperties>
</file>