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787" r:id="rId2"/>
    <p:sldId id="790" r:id="rId3"/>
    <p:sldId id="822" r:id="rId4"/>
    <p:sldId id="831" r:id="rId5"/>
    <p:sldId id="837" r:id="rId6"/>
    <p:sldId id="819" r:id="rId7"/>
    <p:sldId id="832" r:id="rId8"/>
    <p:sldId id="844" r:id="rId9"/>
    <p:sldId id="834" r:id="rId10"/>
    <p:sldId id="833" r:id="rId11"/>
    <p:sldId id="851" r:id="rId12"/>
    <p:sldId id="835" r:id="rId13"/>
    <p:sldId id="836" r:id="rId14"/>
    <p:sldId id="838" r:id="rId15"/>
    <p:sldId id="848" r:id="rId16"/>
    <p:sldId id="843" r:id="rId17"/>
    <p:sldId id="845" r:id="rId18"/>
    <p:sldId id="849" r:id="rId19"/>
    <p:sldId id="850" r:id="rId20"/>
    <p:sldId id="852" r:id="rId21"/>
    <p:sldId id="839" r:id="rId22"/>
    <p:sldId id="840" r:id="rId23"/>
    <p:sldId id="853" r:id="rId2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4" autoAdjust="0"/>
    <p:restoredTop sz="74563" autoAdjust="0"/>
  </p:normalViewPr>
  <p:slideViewPr>
    <p:cSldViewPr snapToGrid="0">
      <p:cViewPr varScale="1">
        <p:scale>
          <a:sx n="88" d="100"/>
          <a:sy n="88" d="100"/>
        </p:scale>
        <p:origin x="74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dirty="0"/>
              <a:t>Max Transmittances</a:t>
            </a:r>
            <a:endParaRPr lang="ko-K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Signal Transmittance</c:v>
                </c:pt>
              </c:strCache>
            </c:strRef>
          </c:tx>
          <c:spPr>
            <a:ln w="38100" cap="flat" cmpd="dbl" algn="ctr">
              <a:solidFill>
                <a:schemeClr val="accent1"/>
              </a:solidFill>
              <a:miter lim="800000"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3.3121500617833345E-2"/>
                  <c:y val="0.105237254641010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E1-4FC5-9A9B-424C49E703E8}"/>
                </c:ext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12700">
                      <a:solidFill>
                        <a:schemeClr val="tx1"/>
                      </a:solidFill>
                      <a:headEnd type="triangle"/>
                    </a:ln>
                    <a:effectLst/>
                  </c:spPr>
                </c15:leaderLines>
              </c:ext>
            </c:extLst>
          </c:dLbls>
          <c:cat>
            <c:numRef>
              <c:f>Sheet1!$A$2:$A$10</c:f>
              <c:numCache>
                <c:formatCode>General</c:formatCode>
                <c:ptCount val="9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45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0.33481485062824901</c:v>
                </c:pt>
                <c:pt idx="1">
                  <c:v>0.83126905655162797</c:v>
                </c:pt>
                <c:pt idx="2">
                  <c:v>0.89071487158339402</c:v>
                </c:pt>
                <c:pt idx="3">
                  <c:v>0.90450335897634104</c:v>
                </c:pt>
                <c:pt idx="4">
                  <c:v>0.87978860604251197</c:v>
                </c:pt>
                <c:pt idx="5">
                  <c:v>0.85992744975483904</c:v>
                </c:pt>
                <c:pt idx="6">
                  <c:v>0.807515826834317</c:v>
                </c:pt>
                <c:pt idx="7">
                  <c:v>0.74026258776162401</c:v>
                </c:pt>
                <c:pt idx="8">
                  <c:v>0.64161424767254405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E1-4FC5-9A9B-424C49E70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245743"/>
        <c:axId val="433517679"/>
      </c:lineChart>
      <c:catAx>
        <c:axId val="1072457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Signal Angle (deg)</a:t>
                </a:r>
                <a:endParaRPr lang="ko-KR"/>
              </a:p>
            </c:rich>
          </c:tx>
          <c:layout>
            <c:manualLayout>
              <c:xMode val="edge"/>
              <c:yMode val="edge"/>
              <c:x val="0.38044885631719166"/>
              <c:y val="0.913896791657354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o-KR"/>
          </a:p>
        </c:txPr>
        <c:crossAx val="433517679"/>
        <c:crosses val="autoZero"/>
        <c:auto val="1"/>
        <c:lblAlgn val="ctr"/>
        <c:lblOffset val="100"/>
        <c:noMultiLvlLbl val="0"/>
      </c:catAx>
      <c:valAx>
        <c:axId val="433517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Transmittance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o-KR"/>
          </a:p>
        </c:txPr>
        <c:crossAx val="1072457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A661C-7F5B-4D1D-961F-AFA10B4BC1A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F94A5-E425-4A51-9689-34713F2BBE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1762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안녕하세요 저는 일리노이 대학교에 재학 중이고 </a:t>
            </a:r>
            <a:r>
              <a:rPr lang="ko-KR" altLang="en-US" dirty="0">
                <a:solidFill>
                  <a:srgbClr val="FF0000"/>
                </a:solidFill>
              </a:rPr>
              <a:t>현재 고려대학교 </a:t>
            </a:r>
            <a:r>
              <a:rPr lang="ko-KR" altLang="en-US" dirty="0" err="1">
                <a:solidFill>
                  <a:srgbClr val="FF0000"/>
                </a:solidFill>
              </a:rPr>
              <a:t>김휘교수님</a:t>
            </a:r>
            <a:r>
              <a:rPr lang="ko-KR" altLang="en-US" dirty="0">
                <a:solidFill>
                  <a:srgbClr val="FF0000"/>
                </a:solidFill>
              </a:rPr>
              <a:t> 연구실에서 연구원으로 참여중인 </a:t>
            </a:r>
            <a:r>
              <a:rPr lang="ko-KR" altLang="en-US" dirty="0" err="1">
                <a:solidFill>
                  <a:srgbClr val="FF0000"/>
                </a:solidFill>
              </a:rPr>
              <a:t>백웅재</a:t>
            </a:r>
            <a:r>
              <a:rPr lang="ko-KR" altLang="en-US" dirty="0">
                <a:solidFill>
                  <a:srgbClr val="FF0000"/>
                </a:solidFill>
              </a:rPr>
              <a:t> </a:t>
            </a:r>
            <a:r>
              <a:rPr lang="ko-KR" altLang="en-US" dirty="0" err="1">
                <a:solidFill>
                  <a:srgbClr val="FF0000"/>
                </a:solidFill>
              </a:rPr>
              <a:t>라고</a:t>
            </a:r>
            <a:r>
              <a:rPr lang="ko-KR" altLang="en-US" dirty="0">
                <a:solidFill>
                  <a:srgbClr val="FF0000"/>
                </a:solidFill>
              </a:rPr>
              <a:t> 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r>
              <a:rPr lang="ko-KR" altLang="en-US" dirty="0"/>
              <a:t>이번에 제가 발표할 주제는 </a:t>
            </a:r>
            <a:r>
              <a:rPr lang="en-US" altLang="ko-KR" dirty="0"/>
              <a:t>Holographic Caustic Optical Element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9542E-36A3-45EB-8FCE-602132BAA5E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0009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본 발표에 앞서 진행 순서에 대해 말씀드리겠습니다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먼저 </a:t>
            </a:r>
            <a:r>
              <a:rPr lang="en-US" altLang="ko-KR" dirty="0"/>
              <a:t>Caustic</a:t>
            </a:r>
            <a:r>
              <a:rPr lang="ko-KR" altLang="en-US" dirty="0"/>
              <a:t>과 </a:t>
            </a:r>
            <a:r>
              <a:rPr lang="en-US" altLang="ko-KR" dirty="0"/>
              <a:t>HOE</a:t>
            </a:r>
            <a:r>
              <a:rPr lang="ko-KR" altLang="en-US" dirty="0"/>
              <a:t>에 대해 간략히 설명을 드리고 홀로그래픽 커스틱 이미지를 생성하는 홀로그램 광학소자가 무엇인지에 대해 말씀을 드리겠습니다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그 다음</a:t>
            </a:r>
            <a:r>
              <a:rPr lang="en-US" altLang="ko-KR" dirty="0"/>
              <a:t>,</a:t>
            </a:r>
            <a:r>
              <a:rPr lang="ko-KR" altLang="en-US" dirty="0"/>
              <a:t> 설계 방법과 시뮬레이션 결과를 보여드린 후 결론과 함께 발표를 마치도록 하겠습니다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92FF7-B8BE-463A-8E9D-967AECD8261D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3284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/>
              <a:t>먼저 </a:t>
            </a:r>
            <a:r>
              <a:rPr lang="ko-KR" altLang="en-US" baseline="0" dirty="0" err="1"/>
              <a:t>커스틱에</a:t>
            </a:r>
            <a:r>
              <a:rPr lang="ko-KR" altLang="en-US" baseline="0" dirty="0"/>
              <a:t> 대해 소개해드리겠습니다</a:t>
            </a:r>
            <a:r>
              <a:rPr lang="en-US" altLang="ko-KR" baseline="0" dirty="0"/>
              <a:t>.</a:t>
            </a:r>
          </a:p>
          <a:p>
            <a:r>
              <a:rPr lang="en-US" altLang="ko-KR" baseline="0" dirty="0"/>
              <a:t>Caustic</a:t>
            </a:r>
            <a:r>
              <a:rPr lang="ko-KR" altLang="en-US" baseline="0" dirty="0"/>
              <a:t>은 곡면 또는 모양을 가진 면에 의해 빛이 굴절</a:t>
            </a:r>
            <a:r>
              <a:rPr lang="en-US" altLang="ko-KR" baseline="0" dirty="0"/>
              <a:t> </a:t>
            </a:r>
            <a:r>
              <a:rPr lang="ko-KR" altLang="en-US" baseline="0" dirty="0"/>
              <a:t>또는 반사되어 다른 면에 빛이 특정한 모양으로 투영되는 것으로</a:t>
            </a:r>
            <a:r>
              <a:rPr lang="en-US" altLang="ko-KR" baseline="0" dirty="0"/>
              <a:t>, </a:t>
            </a:r>
            <a:r>
              <a:rPr lang="ko-KR" altLang="en-US" baseline="0" dirty="0"/>
              <a:t>주로 유리나</a:t>
            </a:r>
            <a:r>
              <a:rPr lang="en-US" altLang="ko-KR" baseline="0" dirty="0"/>
              <a:t> </a:t>
            </a:r>
            <a:r>
              <a:rPr lang="ko-KR" altLang="en-US" baseline="0" dirty="0"/>
              <a:t>아크릴 같은 물질들을 가공하여 만듭니다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좌측의 이미지들은 일상속에서 흔히 볼 수 있는 </a:t>
            </a:r>
            <a:r>
              <a:rPr lang="en-US" altLang="ko-KR" baseline="0" dirty="0"/>
              <a:t>caustic</a:t>
            </a:r>
            <a:r>
              <a:rPr lang="ko-KR" altLang="en-US" baseline="0" dirty="0"/>
              <a:t> 의 예시 로써 흔히 유리잔이나 물속에서 관측할 수 있습니다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우측의 도식을 보시면 좌측에서 들어오는 빛들이 거울에 반사되어 한점으로 모이게 되고 이런 식으로 반사되거나 굴절된 빛이 모이는 것을 커스틱 이라고 하며 이를 이용해 다양한 커스틱 이미지들을 만들 수 있습니다</a:t>
            </a:r>
            <a:r>
              <a:rPr lang="en-US" altLang="ko-KR" baseline="0" dirty="0"/>
              <a:t>. </a:t>
            </a:r>
          </a:p>
          <a:p>
            <a:endParaRPr lang="en-US" altLang="ko-KR" strike="noStrike" baseline="0" dirty="0"/>
          </a:p>
          <a:p>
            <a:r>
              <a:rPr lang="ko-KR" altLang="en-US" strike="noStrike" baseline="0" dirty="0"/>
              <a:t>좌측 </a:t>
            </a:r>
            <a:r>
              <a:rPr lang="en-US" altLang="ko-KR" strike="noStrike" baseline="0" dirty="0"/>
              <a:t>(d) </a:t>
            </a:r>
            <a:r>
              <a:rPr lang="ko-KR" altLang="en-US" strike="noStrike" baseline="0" dirty="0"/>
              <a:t>그림의 경우 반지를 이용한 커스틱 이미지를 모델링 한 것인데 이 때 사용하고자 하는 매질의 어느 지점에서 얼마만큼 굴절되고 반사되는지를 원하는 커스틱 이미지로 부터 </a:t>
            </a:r>
            <a:r>
              <a:rPr lang="ko-KR" altLang="en-US" strike="noStrike" baseline="0" dirty="0" err="1"/>
              <a:t>역계산</a:t>
            </a:r>
            <a:r>
              <a:rPr lang="ko-KR" altLang="en-US" strike="noStrike" baseline="0" dirty="0"/>
              <a:t> 하여야 합니다</a:t>
            </a:r>
            <a:r>
              <a:rPr lang="en-US" altLang="ko-KR" strike="noStrike" baseline="0" dirty="0"/>
              <a:t>.</a:t>
            </a:r>
            <a:r>
              <a:rPr lang="ko-KR" altLang="en-US" strike="noStrike" baseline="0" dirty="0"/>
              <a:t> </a:t>
            </a:r>
            <a:endParaRPr lang="en-US" altLang="ko-KR" strike="noStrike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7528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다음으로는 </a:t>
            </a:r>
            <a:r>
              <a:rPr lang="en-US" altLang="ko-KR" dirty="0"/>
              <a:t>Holographic Optical Element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HOE</a:t>
            </a:r>
            <a:r>
              <a:rPr lang="ko-KR" altLang="en-US" dirty="0"/>
              <a:t>는 투명하고 얇은 면에 빛을 기록하고 재생할 수 있는 소자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광원으로부터 방출된 광선들은 화살표 방향으로 </a:t>
            </a:r>
            <a:r>
              <a:rPr lang="en-US" altLang="ko-KR" dirty="0"/>
              <a:t>HOE</a:t>
            </a:r>
            <a:r>
              <a:rPr lang="ko-KR" altLang="en-US" dirty="0"/>
              <a:t>에 입사됩니다</a:t>
            </a:r>
            <a:r>
              <a:rPr lang="en-US" altLang="ko-KR" dirty="0"/>
              <a:t>. </a:t>
            </a:r>
            <a:r>
              <a:rPr lang="ko-KR" altLang="en-US" dirty="0"/>
              <a:t>이때 신호광과 참조광을 같이 </a:t>
            </a:r>
            <a:r>
              <a:rPr lang="en-US" altLang="ko-KR" dirty="0"/>
              <a:t>HOE</a:t>
            </a:r>
            <a:r>
              <a:rPr lang="ko-KR" altLang="en-US" dirty="0"/>
              <a:t>에 노광 시켜주면 </a:t>
            </a:r>
            <a:r>
              <a:rPr lang="en-US" altLang="ko-KR" dirty="0"/>
              <a:t>HOE </a:t>
            </a:r>
            <a:r>
              <a:rPr lang="ko-KR" altLang="en-US" dirty="0"/>
              <a:t>내부에 회절 패턴이 생기게 되고</a:t>
            </a:r>
            <a:r>
              <a:rPr lang="en-US" altLang="ko-KR" dirty="0"/>
              <a:t> </a:t>
            </a:r>
            <a:r>
              <a:rPr lang="ko-KR" altLang="en-US" dirty="0"/>
              <a:t>기록된 </a:t>
            </a:r>
            <a:r>
              <a:rPr lang="en-US" altLang="ko-KR" dirty="0"/>
              <a:t>HOE</a:t>
            </a:r>
            <a:r>
              <a:rPr lang="ko-KR" altLang="en-US" dirty="0"/>
              <a:t>에 다시 참조광 만을 노광 시키게 되면 기록할 때 사용되었던 것과 동일한 신호광이 재생됩니다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여기까지 설명할 때 포인트로 잘 찍어주면서 </a:t>
            </a:r>
            <a:r>
              <a:rPr lang="en-US" altLang="ko-KR" dirty="0"/>
              <a:t>or </a:t>
            </a:r>
            <a:r>
              <a:rPr lang="ko-KR" altLang="en-US" dirty="0"/>
              <a:t>그려주면서 설명</a:t>
            </a:r>
            <a:r>
              <a:rPr lang="en-US" altLang="ko-KR" dirty="0"/>
              <a:t>! )</a:t>
            </a:r>
          </a:p>
          <a:p>
            <a:endParaRPr lang="en-US" altLang="ko-KR" dirty="0"/>
          </a:p>
          <a:p>
            <a:r>
              <a:rPr lang="en-US" altLang="ko-KR" dirty="0"/>
              <a:t>HOE</a:t>
            </a:r>
            <a:r>
              <a:rPr lang="ko-KR" altLang="en-US" dirty="0"/>
              <a:t>는 신호광과 참조광의 위치에 따라 크게 반사형과 투과형으로 나뉘는데</a:t>
            </a:r>
            <a:r>
              <a:rPr lang="en-US" altLang="ko-KR" dirty="0"/>
              <a:t>, </a:t>
            </a:r>
            <a:r>
              <a:rPr lang="ko-KR" altLang="en-US" dirty="0"/>
              <a:t>위의 도식에서 처럼 신호광과 참조광이 서로 반대쪽에서 </a:t>
            </a:r>
            <a:r>
              <a:rPr lang="en-US" altLang="ko-KR" dirty="0"/>
              <a:t>HOE</a:t>
            </a:r>
            <a:r>
              <a:rPr lang="ko-KR" altLang="en-US" dirty="0"/>
              <a:t>를 노광 시키면 반사형</a:t>
            </a:r>
            <a:r>
              <a:rPr lang="en-US" altLang="ko-KR" dirty="0"/>
              <a:t>, </a:t>
            </a:r>
            <a:r>
              <a:rPr lang="ko-KR" altLang="en-US" dirty="0"/>
              <a:t>같은 쪽에서 </a:t>
            </a:r>
            <a:r>
              <a:rPr lang="ko-KR" altLang="en-US" dirty="0" err="1"/>
              <a:t>노광시키면</a:t>
            </a:r>
            <a:r>
              <a:rPr lang="ko-KR" altLang="en-US" dirty="0"/>
              <a:t> 투과형으로 분류됩니다</a:t>
            </a:r>
            <a:r>
              <a:rPr lang="en-US" altLang="ko-KR" dirty="0"/>
              <a:t>.</a:t>
            </a:r>
          </a:p>
          <a:p>
            <a:r>
              <a:rPr lang="ko-KR" altLang="en-US" dirty="0" err="1"/>
              <a:t>반사형</a:t>
            </a:r>
            <a:r>
              <a:rPr lang="ko-KR" altLang="en-US" dirty="0"/>
              <a:t> </a:t>
            </a:r>
            <a:r>
              <a:rPr lang="ko-KR" altLang="en-US" dirty="0" err="1"/>
              <a:t>투과형</a:t>
            </a:r>
            <a:r>
              <a:rPr lang="ko-KR" altLang="en-US" dirty="0"/>
              <a:t> 둘다 기록이가능하나 </a:t>
            </a:r>
            <a:r>
              <a:rPr lang="en-US" altLang="ko-KR" dirty="0"/>
              <a:t>HOE</a:t>
            </a:r>
            <a:r>
              <a:rPr lang="ko-KR" altLang="en-US" dirty="0"/>
              <a:t>특성상 일반적으로 </a:t>
            </a:r>
            <a:r>
              <a:rPr lang="ko-KR" altLang="en-US" dirty="0" err="1"/>
              <a:t>반사형</a:t>
            </a:r>
            <a:r>
              <a:rPr lang="ko-KR" altLang="en-US" dirty="0"/>
              <a:t> </a:t>
            </a:r>
            <a:r>
              <a:rPr lang="en-US" altLang="ko-KR" dirty="0"/>
              <a:t>HOE</a:t>
            </a:r>
            <a:r>
              <a:rPr lang="ko-KR" altLang="en-US" dirty="0"/>
              <a:t>가 효율이 더 좋습니다</a:t>
            </a:r>
            <a:r>
              <a:rPr lang="en-US" altLang="ko-KR" dirty="0"/>
              <a:t>. </a:t>
            </a:r>
            <a:r>
              <a:rPr lang="ko-KR" altLang="en-US" dirty="0"/>
              <a:t>여기서 반사형 홀로그램을 조금 더 자세히 들여다보자면</a:t>
            </a:r>
            <a:r>
              <a:rPr lang="en-US" altLang="ko-KR" dirty="0"/>
              <a:t>,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6798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이와 같이 나타나게 됩니다 좌측 도식은 </a:t>
            </a:r>
            <a:r>
              <a:rPr lang="en-US" altLang="ko-KR" dirty="0"/>
              <a:t>HOE </a:t>
            </a:r>
            <a:r>
              <a:rPr lang="ko-KR" altLang="en-US" dirty="0"/>
              <a:t>기록과정을 나타낸 것이고 우측 도식은 </a:t>
            </a:r>
            <a:r>
              <a:rPr lang="en-US" altLang="ko-KR" dirty="0"/>
              <a:t>HOE </a:t>
            </a:r>
            <a:r>
              <a:rPr lang="ko-KR" altLang="en-US" dirty="0"/>
              <a:t>재생과정을 나타낸 것입니다</a:t>
            </a:r>
            <a:r>
              <a:rPr lang="en-US" altLang="ko-KR" dirty="0"/>
              <a:t>. </a:t>
            </a:r>
            <a:r>
              <a:rPr lang="ko-KR" altLang="en-US" dirty="0"/>
              <a:t>이 때 기록을 한 </a:t>
            </a:r>
            <a:r>
              <a:rPr lang="en-US" altLang="ko-KR" dirty="0"/>
              <a:t>HOE</a:t>
            </a:r>
            <a:r>
              <a:rPr lang="ko-KR" altLang="en-US" dirty="0"/>
              <a:t>는 </a:t>
            </a:r>
            <a:r>
              <a:rPr lang="en-US" altLang="ko-KR" dirty="0"/>
              <a:t>HOE </a:t>
            </a:r>
            <a:r>
              <a:rPr lang="ko-KR" altLang="en-US" dirty="0"/>
              <a:t>내부의 </a:t>
            </a:r>
            <a:r>
              <a:rPr lang="en-US" altLang="ko-KR" dirty="0"/>
              <a:t>photopolymer</a:t>
            </a:r>
            <a:r>
              <a:rPr lang="ko-KR" altLang="en-US" dirty="0"/>
              <a:t>들에 의해 아래의 그림에서 처럼 </a:t>
            </a:r>
            <a:r>
              <a:rPr lang="en-US" altLang="ko-KR" dirty="0"/>
              <a:t>grating</a:t>
            </a:r>
            <a:r>
              <a:rPr lang="ko-KR" altLang="en-US" dirty="0"/>
              <a:t>이 새겨지게 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0379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/>
              <a:t>앞서 </a:t>
            </a:r>
            <a:r>
              <a:rPr lang="en-US" altLang="ko-KR" baseline="0" dirty="0"/>
              <a:t>Caustic</a:t>
            </a:r>
            <a:r>
              <a:rPr lang="ko-KR" altLang="en-US" baseline="0" dirty="0"/>
              <a:t>과 </a:t>
            </a:r>
            <a:r>
              <a:rPr lang="en-US" altLang="ko-KR" baseline="0" dirty="0"/>
              <a:t>HOE</a:t>
            </a:r>
            <a:r>
              <a:rPr lang="ko-KR" altLang="en-US" baseline="0" dirty="0"/>
              <a:t>가 무엇인지에 대해 간략하게 설명을 드렸는데요 </a:t>
            </a:r>
            <a:endParaRPr lang="en-US" altLang="ko-KR" baseline="0" dirty="0"/>
          </a:p>
          <a:p>
            <a:r>
              <a:rPr lang="ko-KR" altLang="en-US" baseline="0" dirty="0"/>
              <a:t>저희 연구 및  발명 주제인 </a:t>
            </a:r>
            <a:r>
              <a:rPr lang="en-US" altLang="ko-KR" baseline="0" dirty="0"/>
              <a:t>Holographic Caustic Optical Element</a:t>
            </a:r>
            <a:r>
              <a:rPr lang="ko-KR" altLang="en-US" baseline="0" dirty="0"/>
              <a:t>는 이러한 </a:t>
            </a:r>
            <a:r>
              <a:rPr lang="en-US" altLang="ko-KR" baseline="0" dirty="0"/>
              <a:t>(1) HOE</a:t>
            </a:r>
            <a:r>
              <a:rPr lang="ko-KR" altLang="en-US" baseline="0" dirty="0"/>
              <a:t>라는 매질에 미리 모델링 </a:t>
            </a:r>
            <a:r>
              <a:rPr lang="ko-KR" altLang="en-US" baseline="0" dirty="0" err="1"/>
              <a:t>해놓은</a:t>
            </a:r>
            <a:r>
              <a:rPr lang="ko-KR" altLang="en-US" baseline="0" dirty="0"/>
              <a:t> </a:t>
            </a:r>
            <a:r>
              <a:rPr lang="en-US" altLang="ko-KR" baseline="0" dirty="0"/>
              <a:t>(2) </a:t>
            </a:r>
            <a:r>
              <a:rPr lang="ko-KR" altLang="en-US" baseline="0" dirty="0"/>
              <a:t>커스틱 이미지를 </a:t>
            </a:r>
            <a:r>
              <a:rPr lang="en-US" altLang="ko-KR" baseline="0" dirty="0"/>
              <a:t>Holographic printer</a:t>
            </a:r>
            <a:r>
              <a:rPr lang="ko-KR" altLang="en-US" baseline="0" dirty="0"/>
              <a:t>를 사용하여 </a:t>
            </a:r>
            <a:r>
              <a:rPr lang="en-US" altLang="ko-KR" baseline="0" dirty="0" err="1"/>
              <a:t>hogel</a:t>
            </a:r>
            <a:r>
              <a:rPr lang="en-US" altLang="ko-KR" baseline="0" dirty="0"/>
              <a:t> </a:t>
            </a:r>
            <a:r>
              <a:rPr lang="ko-KR" altLang="en-US" baseline="0" dirty="0"/>
              <a:t>단위로 기록한 소자를 뜻합니다</a:t>
            </a:r>
            <a:r>
              <a:rPr lang="en-US" altLang="ko-KR" baseline="0" dirty="0"/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Hogel</a:t>
            </a:r>
            <a:r>
              <a:rPr lang="ko-KR" altLang="en-US" dirty="0"/>
              <a:t>이란 맨 오른쪽</a:t>
            </a:r>
            <a:r>
              <a:rPr lang="ko-KR" altLang="en-US" baseline="0" dirty="0"/>
              <a:t> 그림에서 볼 수 있듯이</a:t>
            </a:r>
            <a:r>
              <a:rPr lang="en-US" altLang="ko-KR" baseline="0" dirty="0"/>
              <a:t>, </a:t>
            </a:r>
            <a:r>
              <a:rPr lang="ko-KR" altLang="en-US" baseline="0" dirty="0"/>
              <a:t>홀로그램프린터로 한번에 찍을 수 있는 단위 입니다</a:t>
            </a:r>
            <a:r>
              <a:rPr lang="en-US" altLang="ko-KR" baseline="0" dirty="0"/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trike="sngStrike" baseline="0" dirty="0"/>
              <a:t>이때 홀로그래픽 커스틱 이미지는 단순히 홀로그램 광학소자를 사용하여 물체의 이미지를 나타내는 기존의 아날로그 홀로그램 방식이 아닌 모든 </a:t>
            </a:r>
            <a:r>
              <a:rPr lang="ko-KR" altLang="en-US" strike="sngStrike" baseline="0" dirty="0" err="1"/>
              <a:t>호겔의</a:t>
            </a:r>
            <a:r>
              <a:rPr lang="ko-KR" altLang="en-US" strike="sngStrike" baseline="0" dirty="0"/>
              <a:t> 회절패턴을 기록하여 각 호겔에서 방출되는 광선들의 방향이 특정 거리에 존재하는 이미지 면에 초점이 모임으로써 만들어지는 이미지를 뜻합니다</a:t>
            </a:r>
            <a:r>
              <a:rPr lang="en-US" altLang="ko-KR" strike="sngStrike" baseline="0" dirty="0"/>
              <a:t>.</a:t>
            </a:r>
          </a:p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EC158-3ABE-4781-AEEF-77F76610DB5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3556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그렇다면 기존의 유리를 이용한 </a:t>
            </a:r>
            <a:r>
              <a:rPr lang="en-US" altLang="ko-KR" dirty="0"/>
              <a:t>freeform </a:t>
            </a:r>
            <a:r>
              <a:rPr lang="ko-KR" altLang="en-US" dirty="0" err="1"/>
              <a:t>커스틱과</a:t>
            </a:r>
            <a:r>
              <a:rPr lang="ko-KR" altLang="en-US" dirty="0"/>
              <a:t> </a:t>
            </a:r>
            <a:r>
              <a:rPr lang="en-US" altLang="ko-KR" dirty="0"/>
              <a:t>HCOE</a:t>
            </a:r>
            <a:r>
              <a:rPr lang="ko-KR" altLang="en-US" dirty="0"/>
              <a:t>의 </a:t>
            </a:r>
            <a:r>
              <a:rPr lang="ko-KR" altLang="en-US" dirty="0" err="1"/>
              <a:t>다른점에</a:t>
            </a:r>
            <a:r>
              <a:rPr lang="ko-KR" altLang="en-US" dirty="0"/>
              <a:t> 대해 말씀드리겠습니다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기존의 커스틱 이미지들은 </a:t>
            </a:r>
            <a:r>
              <a:rPr lang="ko-KR" altLang="en-US" dirty="0" err="1"/>
              <a:t>유리같은</a:t>
            </a:r>
            <a:r>
              <a:rPr lang="ko-KR" altLang="en-US" dirty="0"/>
              <a:t> 투명 매질에 커스틱 이미지로부터 역으로 계산된 표면 프로파일을 가공함으로써 빛을 비추었을 때 원하는 형태의 빛이 투과</a:t>
            </a:r>
            <a:r>
              <a:rPr lang="en-US" altLang="ko-KR" dirty="0"/>
              <a:t> </a:t>
            </a:r>
            <a:r>
              <a:rPr lang="ko-KR" altLang="en-US" dirty="0"/>
              <a:t>혹은</a:t>
            </a:r>
            <a:r>
              <a:rPr lang="en-US" altLang="ko-KR" dirty="0"/>
              <a:t> </a:t>
            </a:r>
            <a:r>
              <a:rPr lang="ko-KR" altLang="en-US" dirty="0"/>
              <a:t>굴절되어 나타나도록 하였는데 </a:t>
            </a:r>
            <a:endParaRPr lang="en-US" altLang="ko-KR" dirty="0"/>
          </a:p>
          <a:p>
            <a:r>
              <a:rPr lang="ko-KR" altLang="en-US" dirty="0"/>
              <a:t>이 때문에 가공의 난이도가 높고</a:t>
            </a:r>
            <a:r>
              <a:rPr lang="en-US" altLang="ko-KR" dirty="0"/>
              <a:t>, </a:t>
            </a:r>
            <a:r>
              <a:rPr lang="ko-KR" altLang="en-US" dirty="0"/>
              <a:t>무겁고 두꺼우며</a:t>
            </a:r>
            <a:r>
              <a:rPr lang="en-US" altLang="ko-KR" dirty="0"/>
              <a:t>, </a:t>
            </a:r>
            <a:r>
              <a:rPr lang="ko-KR" altLang="en-US" dirty="0"/>
              <a:t>가격이 매우 비싸다는 단점이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따라서 본 연구의 목적은 홀로그래픽 프린터를 이용하여 원하는 이미지를 홀로그램 광학소자라는 얇고 투명한 필름에 입힘으로써 홀로그래픽 커스틱 이미지의 활용도와 접근성을 높이는 데 있습니다</a:t>
            </a:r>
            <a:r>
              <a:rPr lang="en-US" altLang="ko-KR" dirty="0"/>
              <a:t>. </a:t>
            </a:r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홀로그램 소자는 가격이 저렴하고 제작이 용이하며 공정에 제한이 적다는 장점이 있습니다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4120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이제 </a:t>
            </a:r>
            <a:r>
              <a:rPr lang="en-US" altLang="ko-KR" dirty="0"/>
              <a:t>HCOE</a:t>
            </a:r>
            <a:r>
              <a:rPr lang="ko-KR" altLang="en-US" dirty="0"/>
              <a:t>를 어떻게 디자인하는지에 대해 전체적인 구조 설명을 드리겠습니다</a:t>
            </a:r>
            <a:r>
              <a:rPr lang="en-US" altLang="ko-KR" dirty="0"/>
              <a:t>. </a:t>
            </a:r>
            <a:r>
              <a:rPr lang="ko-KR" altLang="en-US" dirty="0"/>
              <a:t>먼저 원하는 이미지를 준비합니다</a:t>
            </a:r>
            <a:r>
              <a:rPr lang="en-US" altLang="ko-KR" dirty="0"/>
              <a:t>.</a:t>
            </a:r>
          </a:p>
          <a:p>
            <a:pPr marL="228600" indent="-228600">
              <a:buAutoNum type="arabicParenR"/>
            </a:pPr>
            <a:r>
              <a:rPr lang="ko-KR" altLang="en-US" dirty="0"/>
              <a:t>그 다음</a:t>
            </a:r>
            <a:r>
              <a:rPr lang="en-US" altLang="ko-KR" dirty="0"/>
              <a:t>, </a:t>
            </a:r>
            <a:r>
              <a:rPr lang="ko-KR" altLang="en-US" dirty="0"/>
              <a:t>저희가 사용하고자 하는</a:t>
            </a:r>
            <a:r>
              <a:rPr lang="en-US" altLang="ko-KR" dirty="0"/>
              <a:t> HOE</a:t>
            </a:r>
            <a:r>
              <a:rPr lang="ko-KR" altLang="en-US" dirty="0"/>
              <a:t>의 크기에 맞춰 타겟 이미지의 </a:t>
            </a:r>
            <a:r>
              <a:rPr lang="en-US" altLang="ko-KR" dirty="0"/>
              <a:t>light distribution</a:t>
            </a:r>
            <a:r>
              <a:rPr lang="ko-KR" altLang="en-US" dirty="0"/>
              <a:t>을 계산 합니다</a:t>
            </a:r>
            <a:r>
              <a:rPr lang="en-US" altLang="ko-KR" dirty="0"/>
              <a:t>. </a:t>
            </a:r>
          </a:p>
          <a:p>
            <a:pPr marL="228600" indent="-228600">
              <a:buAutoNum type="arabicParenR"/>
            </a:pPr>
            <a:r>
              <a:rPr lang="ko-KR" altLang="en-US" dirty="0"/>
              <a:t>타겟 이미지의 분포도가 준비되었다면 이제 </a:t>
            </a:r>
            <a:r>
              <a:rPr lang="en-US" altLang="ko-KR" dirty="0"/>
              <a:t>HOE</a:t>
            </a:r>
            <a:r>
              <a:rPr lang="ko-KR" altLang="en-US" dirty="0"/>
              <a:t>면의 각 호겔들을 타겟 이미지에 할당해줍니다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이 때 타겟 이미지의 픽셀에서 가장 가까운 위치에 있는 호겔들을 우선적으로 할당해줍니다</a:t>
            </a:r>
            <a:r>
              <a:rPr lang="en-US" altLang="ko-KR" dirty="0"/>
              <a:t>. </a:t>
            </a:r>
            <a:r>
              <a:rPr lang="ko-KR" altLang="en-US" dirty="0"/>
              <a:t>예를 들어</a:t>
            </a:r>
            <a:r>
              <a:rPr lang="en-US" altLang="ko-KR" dirty="0"/>
              <a:t>, </a:t>
            </a:r>
            <a:r>
              <a:rPr lang="ko-KR" altLang="en-US" dirty="0"/>
              <a:t>타겟 이미지 분포도 오른 쪽 위의 한 픽셀이 </a:t>
            </a:r>
            <a:r>
              <a:rPr lang="en-US" altLang="ko-KR" dirty="0"/>
              <a:t>6</a:t>
            </a:r>
            <a:r>
              <a:rPr lang="ko-KR" altLang="en-US" dirty="0"/>
              <a:t>개의 호겔을 필요로 한다면 해당 픽셀에서 가장 가까운 위치에 있는 </a:t>
            </a:r>
            <a:r>
              <a:rPr lang="en-US" altLang="ko-KR" dirty="0"/>
              <a:t>HOE</a:t>
            </a:r>
            <a:r>
              <a:rPr lang="ko-KR" altLang="en-US" dirty="0"/>
              <a:t>위의 </a:t>
            </a:r>
            <a:r>
              <a:rPr lang="en-US" altLang="ko-KR" dirty="0"/>
              <a:t>6</a:t>
            </a:r>
            <a:r>
              <a:rPr lang="ko-KR" altLang="en-US" dirty="0"/>
              <a:t>개 호겔을 할당해주는 방식입니다</a:t>
            </a:r>
            <a:r>
              <a:rPr lang="en-US" altLang="ko-KR" dirty="0"/>
              <a:t>. </a:t>
            </a:r>
            <a:r>
              <a:rPr lang="ko-KR" altLang="en-US" dirty="0"/>
              <a:t>이를 통해 </a:t>
            </a:r>
            <a:r>
              <a:rPr lang="en-US" altLang="ko-KR" dirty="0"/>
              <a:t>Hogel</a:t>
            </a:r>
            <a:r>
              <a:rPr lang="ko-KR" altLang="en-US" dirty="0"/>
              <a:t>에서 회절 되어 나온 빛이 서로 교차되어 간섭을 일으키거나 회절각이 커져 효율이 떨어지는 일을 방지해줍니다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또한 커스틱 이미지 면의 한 점이 주변의 각 점들보다 밝아야 한다면</a:t>
            </a:r>
            <a:r>
              <a:rPr lang="en-US" altLang="ko-KR" dirty="0"/>
              <a:t>, </a:t>
            </a:r>
            <a:r>
              <a:rPr lang="ko-KR" altLang="en-US" dirty="0"/>
              <a:t>이점에 할당되는 호겔들의 수는 다른 어두운 점에 할당되는 호겔들의 수보다 많겠지요</a:t>
            </a:r>
            <a:r>
              <a:rPr lang="en-US" altLang="ko-KR" dirty="0"/>
              <a:t>.</a:t>
            </a:r>
          </a:p>
          <a:p>
            <a:pPr marL="228600" indent="-228600">
              <a:buAutoNum type="arabicParenR"/>
            </a:pPr>
            <a:r>
              <a:rPr lang="ko-KR" altLang="en-US" dirty="0"/>
              <a:t>어떤 호겔에서 나온 빛이 어느 위치의 픽셀로 입사될지 할당이 모두 끝났다면 이제 홀로그래픽 프린터를 이용하여 기록을 해줍니다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이때 필요한 것은 각 호겔에서 나온 빛이 할당된 픽셀로 입사될 때 얼마만큼의 회절각이 필요한지 입니다</a:t>
            </a:r>
            <a:r>
              <a:rPr lang="en-US" altLang="ko-KR" dirty="0"/>
              <a:t>. </a:t>
            </a:r>
          </a:p>
          <a:p>
            <a:pPr marL="228600" indent="-228600">
              <a:buAutoNum type="arabicParenR"/>
            </a:pPr>
            <a:r>
              <a:rPr lang="ko-KR" altLang="en-US" dirty="0"/>
              <a:t>호겔별 회절각이 얼만지를 구한 후에는 각 호겔들의 회절각에 맞춰 기록을 하게 됩니다</a:t>
            </a:r>
            <a:r>
              <a:rPr lang="en-US" altLang="ko-KR" dirty="0"/>
              <a:t>.</a:t>
            </a:r>
          </a:p>
          <a:p>
            <a:pPr marL="228600" indent="-228600">
              <a:buAutoNum type="arabicParenR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4712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앞서 말씀드린 할당 방식에 대해 조금 더 말씀드리겠습니다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아래에 위치한 면이 </a:t>
            </a:r>
            <a:r>
              <a:rPr lang="en-US" altLang="ko-KR" dirty="0"/>
              <a:t>HOE</a:t>
            </a:r>
            <a:r>
              <a:rPr lang="ko-KR" altLang="en-US" dirty="0"/>
              <a:t>이고 상단에 위치한 면이 </a:t>
            </a:r>
            <a:r>
              <a:rPr lang="en-US" altLang="ko-KR" dirty="0"/>
              <a:t>target caustic image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좌측의 이미지는 이때 할당된 </a:t>
            </a:r>
            <a:r>
              <a:rPr lang="en-US" altLang="ko-KR" dirty="0" err="1"/>
              <a:t>hogel</a:t>
            </a:r>
            <a:r>
              <a:rPr lang="ko-KR" altLang="en-US" dirty="0"/>
              <a:t>에서 나온 빛들이 커스틱 이미지 면에 입사되었을 때를 보여줍니다</a:t>
            </a:r>
            <a:r>
              <a:rPr lang="en-US" altLang="ko-KR" dirty="0"/>
              <a:t>. </a:t>
            </a:r>
            <a:r>
              <a:rPr lang="ko-KR" altLang="en-US" dirty="0"/>
              <a:t>오른쪽 </a:t>
            </a:r>
            <a:r>
              <a:rPr lang="en-US" altLang="ko-KR" dirty="0"/>
              <a:t>HOE</a:t>
            </a:r>
            <a:r>
              <a:rPr lang="ko-KR" altLang="en-US" dirty="0"/>
              <a:t>의 작은 원들이 할당된 영역들이고 여기서 나온 빛이 한 점으로 모이게 되면 </a:t>
            </a:r>
            <a:r>
              <a:rPr lang="en-US" altLang="ko-KR" dirty="0"/>
              <a:t>caustic image</a:t>
            </a:r>
            <a:r>
              <a:rPr lang="ko-KR" altLang="en-US" dirty="0"/>
              <a:t>에서의 점으로 나타나게 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우측의 영상은 </a:t>
            </a:r>
            <a:r>
              <a:rPr lang="en-US" altLang="ko-KR" dirty="0" err="1"/>
              <a:t>hogel</a:t>
            </a:r>
            <a:r>
              <a:rPr lang="ko-KR" altLang="en-US" dirty="0"/>
              <a:t>들이 할당되는 모습을 </a:t>
            </a:r>
            <a:r>
              <a:rPr lang="en-US" altLang="ko-KR" dirty="0"/>
              <a:t>z</a:t>
            </a:r>
            <a:r>
              <a:rPr lang="ko-KR" altLang="en-US" dirty="0"/>
              <a:t>축</a:t>
            </a:r>
            <a:r>
              <a:rPr lang="en-US" altLang="ko-KR" dirty="0"/>
              <a:t>(</a:t>
            </a:r>
            <a:r>
              <a:rPr lang="ko-KR" altLang="en-US" dirty="0"/>
              <a:t>위</a:t>
            </a:r>
            <a:r>
              <a:rPr lang="en-US" altLang="ko-KR" dirty="0"/>
              <a:t>)</a:t>
            </a:r>
            <a:r>
              <a:rPr lang="ko-KR" altLang="en-US" dirty="0"/>
              <a:t>에서 바라본 모습입니다</a:t>
            </a:r>
            <a:r>
              <a:rPr lang="en-US" altLang="ko-KR" dirty="0"/>
              <a:t>.</a:t>
            </a:r>
            <a:r>
              <a:rPr lang="ko-KR" altLang="en-US" dirty="0"/>
              <a:t> 큰 면이 </a:t>
            </a:r>
            <a:r>
              <a:rPr lang="en-US" altLang="ko-KR" dirty="0"/>
              <a:t>HOE</a:t>
            </a:r>
            <a:r>
              <a:rPr lang="ko-KR" altLang="en-US" dirty="0"/>
              <a:t>이고 여기 작은 면이 </a:t>
            </a:r>
            <a:r>
              <a:rPr lang="en-US" altLang="ko-KR" dirty="0"/>
              <a:t>caustic plane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검은 색 점들이 </a:t>
            </a:r>
            <a:r>
              <a:rPr lang="en-US" altLang="ko-KR" dirty="0"/>
              <a:t>caustic</a:t>
            </a:r>
            <a:r>
              <a:rPr lang="ko-KR" altLang="en-US" dirty="0"/>
              <a:t>면에 모이는 광선들을 보여주고 </a:t>
            </a:r>
            <a:r>
              <a:rPr lang="ko-KR" altLang="en-US" dirty="0" err="1"/>
              <a:t>호겔들이</a:t>
            </a:r>
            <a:r>
              <a:rPr lang="ko-KR" altLang="en-US" dirty="0"/>
              <a:t> 할당됨에 따라 저희가 원했던 </a:t>
            </a:r>
            <a:r>
              <a:rPr lang="en-US" altLang="ko-KR" dirty="0"/>
              <a:t>caustic</a:t>
            </a:r>
            <a:r>
              <a:rPr lang="ko-KR" altLang="en-US" dirty="0"/>
              <a:t> 이미지가 점차 모습을 드러내는 것을 알 수 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7949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이렇게 할당된 </a:t>
            </a:r>
            <a:r>
              <a:rPr lang="en-US" altLang="ko-KR" dirty="0" err="1"/>
              <a:t>hogel</a:t>
            </a:r>
            <a:r>
              <a:rPr lang="ko-KR" altLang="en-US" dirty="0"/>
              <a:t>들을 기록할 때에 </a:t>
            </a:r>
            <a:r>
              <a:rPr lang="en-US" altLang="ko-KR" dirty="0"/>
              <a:t>holographic</a:t>
            </a:r>
            <a:r>
              <a:rPr lang="ko-KR" altLang="en-US" dirty="0"/>
              <a:t> </a:t>
            </a:r>
            <a:r>
              <a:rPr lang="en-US" altLang="ko-KR" dirty="0"/>
              <a:t>printer</a:t>
            </a:r>
            <a:r>
              <a:rPr lang="ko-KR" altLang="en-US" dirty="0"/>
              <a:t>를 씁니다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좌측 도식에서 보여지듯이 신호광과 참조광을 이용하여 </a:t>
            </a:r>
            <a:r>
              <a:rPr lang="en-US" altLang="ko-KR" dirty="0"/>
              <a:t>HOE</a:t>
            </a:r>
            <a:r>
              <a:rPr lang="ko-KR" altLang="en-US" dirty="0"/>
              <a:t>의 국소적인 영역들을 하나하나 </a:t>
            </a:r>
            <a:r>
              <a:rPr lang="ko-KR" altLang="en-US" dirty="0" err="1"/>
              <a:t>기록해나가는</a:t>
            </a:r>
            <a:r>
              <a:rPr lang="ko-KR" altLang="en-US" dirty="0"/>
              <a:t> 방식입니다</a:t>
            </a:r>
            <a:r>
              <a:rPr lang="en-US" altLang="ko-KR" dirty="0"/>
              <a:t>. </a:t>
            </a:r>
            <a:r>
              <a:rPr lang="ko-KR" altLang="en-US" dirty="0"/>
              <a:t>신호광은 </a:t>
            </a:r>
            <a:r>
              <a:rPr lang="ko-KR" altLang="en-US" dirty="0" err="1"/>
              <a:t>고니오</a:t>
            </a:r>
            <a:r>
              <a:rPr lang="ko-KR" altLang="en-US" dirty="0"/>
              <a:t> 스테이지에 부착되어 원하는 방향으로 빛을 쏠 수 있게 하였고 </a:t>
            </a:r>
            <a:r>
              <a:rPr lang="en-US" altLang="ko-KR" dirty="0"/>
              <a:t>HOE</a:t>
            </a:r>
            <a:r>
              <a:rPr lang="ko-KR" altLang="en-US" dirty="0"/>
              <a:t>를 올려놓은 리니어 스테이지가 </a:t>
            </a:r>
            <a:r>
              <a:rPr lang="en-US" altLang="ko-KR" dirty="0" err="1"/>
              <a:t>xy</a:t>
            </a:r>
            <a:r>
              <a:rPr lang="ko-KR" altLang="en-US" dirty="0"/>
              <a:t>방향으로 움직이게 설계하였습니다</a:t>
            </a:r>
            <a:r>
              <a:rPr lang="en-US" altLang="ko-KR" dirty="0"/>
              <a:t>. </a:t>
            </a:r>
            <a:r>
              <a:rPr lang="ko-KR" altLang="en-US" dirty="0"/>
              <a:t>앞서 전체구조에 대해 </a:t>
            </a:r>
            <a:r>
              <a:rPr lang="ko-KR" altLang="en-US" dirty="0" err="1"/>
              <a:t>설명할때</a:t>
            </a:r>
            <a:r>
              <a:rPr lang="ko-KR" altLang="en-US" dirty="0"/>
              <a:t> 말씀 드렸듯이 기록을 할 때 각 호겔별 회절각에 대한 정보가 필요하고 이 회절각에 따라 신호광의 각도 및 위치를 변경하여 기록합니다</a:t>
            </a:r>
            <a:r>
              <a:rPr lang="en-US" altLang="ko-KR" dirty="0"/>
              <a:t>. </a:t>
            </a:r>
            <a:r>
              <a:rPr lang="ko-KR" altLang="en-US" dirty="0"/>
              <a:t> </a:t>
            </a:r>
            <a:endParaRPr lang="en-US" altLang="ko-KR" dirty="0"/>
          </a:p>
          <a:p>
            <a:r>
              <a:rPr lang="ko-KR" altLang="en-US" dirty="0"/>
              <a:t>참조광은 </a:t>
            </a:r>
            <a:r>
              <a:rPr lang="ko-KR" altLang="en-US" dirty="0" err="1"/>
              <a:t>점광원이지만</a:t>
            </a:r>
            <a:r>
              <a:rPr lang="ko-KR" altLang="en-US" dirty="0"/>
              <a:t> 우측 </a:t>
            </a:r>
            <a:r>
              <a:rPr lang="ko-KR" altLang="en-US" dirty="0" err="1"/>
              <a:t>도식에서와</a:t>
            </a:r>
            <a:r>
              <a:rPr lang="ko-KR" altLang="en-US" dirty="0"/>
              <a:t> 같이 </a:t>
            </a:r>
            <a:r>
              <a:rPr lang="en-US" altLang="ko-KR" dirty="0"/>
              <a:t>HOE</a:t>
            </a:r>
            <a:r>
              <a:rPr lang="ko-KR" altLang="en-US" dirty="0"/>
              <a:t> 위아래로 </a:t>
            </a:r>
            <a:r>
              <a:rPr lang="en-US" altLang="ko-KR" dirty="0"/>
              <a:t>mask</a:t>
            </a:r>
            <a:r>
              <a:rPr lang="ko-KR" altLang="en-US" dirty="0"/>
              <a:t>를 설치하여 국소적인 영역에만 빛이 </a:t>
            </a:r>
            <a:r>
              <a:rPr lang="ko-KR" altLang="en-US" dirty="0" err="1"/>
              <a:t>노광되게끔</a:t>
            </a:r>
            <a:r>
              <a:rPr lang="ko-KR" altLang="en-US" dirty="0"/>
              <a:t> 하였습니다</a:t>
            </a:r>
            <a:r>
              <a:rPr lang="en-US" altLang="ko-KR" dirty="0"/>
              <a:t>.</a:t>
            </a:r>
          </a:p>
          <a:p>
            <a:r>
              <a:rPr lang="ko-KR" altLang="en-US" strike="sngStrike" baseline="0" dirty="0"/>
              <a:t>기록이 된 </a:t>
            </a:r>
            <a:r>
              <a:rPr lang="ko-KR" altLang="en-US" strike="sngStrike" baseline="0" dirty="0" err="1"/>
              <a:t>호겔은</a:t>
            </a:r>
            <a:r>
              <a:rPr lang="ko-KR" altLang="en-US" strike="sngStrike" baseline="0" dirty="0"/>
              <a:t> 하단에 위치한 이미지와 같은 회절패턴이 생기며 우측 하단의 이미지는 이렇게 </a:t>
            </a:r>
            <a:r>
              <a:rPr lang="ko-KR" altLang="en-US" strike="sngStrike" baseline="0" dirty="0" err="1"/>
              <a:t>고니어</a:t>
            </a:r>
            <a:r>
              <a:rPr lang="ko-KR" altLang="en-US" strike="sngStrike" baseline="0" dirty="0"/>
              <a:t> 미터와 리니어 스테이지로 기록을 하였을 시 </a:t>
            </a:r>
            <a:r>
              <a:rPr lang="en-US" altLang="ko-KR" strike="sngStrike" baseline="0" dirty="0"/>
              <a:t>x-y</a:t>
            </a:r>
            <a:r>
              <a:rPr lang="ko-KR" altLang="en-US" strike="sngStrike" baseline="0" dirty="0"/>
              <a:t>축으로 얼마나 꺾여서 기록하여야 되는지를 보여주는 그림입니다</a:t>
            </a:r>
            <a:r>
              <a:rPr lang="en-US" altLang="ko-KR" strike="sngStrike" baseline="0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091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실제 홀로그래픽 프린터 사진은 다음과 같습니다</a:t>
            </a:r>
            <a:r>
              <a:rPr lang="en-US" altLang="ko-KR" dirty="0"/>
              <a:t>. </a:t>
            </a:r>
            <a:r>
              <a:rPr lang="ko-KR" altLang="en-US" dirty="0"/>
              <a:t>그림에서 보이는 바와 같이 아래에는 </a:t>
            </a:r>
            <a:r>
              <a:rPr lang="ko-KR" altLang="en-US" dirty="0" err="1"/>
              <a:t>고니어미터가</a:t>
            </a:r>
            <a:r>
              <a:rPr lang="ko-KR" altLang="en-US" dirty="0"/>
              <a:t> 설치되어 있고 </a:t>
            </a:r>
            <a:r>
              <a:rPr lang="en-US" altLang="ko-KR" dirty="0" err="1"/>
              <a:t>culliminate</a:t>
            </a:r>
            <a:r>
              <a:rPr lang="ko-KR" altLang="en-US" dirty="0"/>
              <a:t>된 참조광과 </a:t>
            </a:r>
            <a:r>
              <a:rPr lang="ko-KR" altLang="en-US" dirty="0" err="1"/>
              <a:t>신호광</a:t>
            </a:r>
            <a:r>
              <a:rPr lang="ko-KR" altLang="en-US" dirty="0"/>
              <a:t> 사이에 </a:t>
            </a:r>
            <a:r>
              <a:rPr lang="en-US" altLang="ko-KR" dirty="0"/>
              <a:t>HOE</a:t>
            </a:r>
            <a:r>
              <a:rPr lang="ko-KR" altLang="en-US" dirty="0"/>
              <a:t>가 위치해 있음을 알 수 있습니다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6610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이제 결과에 대해 말씀드리겠습니다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위의 그림들은 우측에 보이는 커스틱 이미지 </a:t>
            </a:r>
            <a:r>
              <a:rPr lang="en-US" altLang="ko-KR" dirty="0"/>
              <a:t>(</a:t>
            </a:r>
            <a:r>
              <a:rPr lang="en-US" altLang="ko-KR" dirty="0" err="1"/>
              <a:t>korea</a:t>
            </a:r>
            <a:r>
              <a:rPr lang="en-US" altLang="ko-KR" dirty="0"/>
              <a:t> university)</a:t>
            </a:r>
            <a:r>
              <a:rPr lang="ko-KR" altLang="en-US" dirty="0"/>
              <a:t>를 기록한 </a:t>
            </a:r>
            <a:r>
              <a:rPr lang="en-US" altLang="ko-KR" dirty="0"/>
              <a:t>HOE </a:t>
            </a:r>
            <a:r>
              <a:rPr lang="ko-KR" altLang="en-US" dirty="0"/>
              <a:t>시뮬레이션 도면입니다</a:t>
            </a:r>
            <a:r>
              <a:rPr lang="en-US" altLang="ko-KR" dirty="0"/>
              <a:t>. </a:t>
            </a:r>
            <a:r>
              <a:rPr lang="ko-KR" altLang="en-US" dirty="0"/>
              <a:t>앞서 보여드렸던 할당 방식과 동일하게 </a:t>
            </a:r>
            <a:r>
              <a:rPr lang="en-US" altLang="ko-KR" dirty="0"/>
              <a:t>HOE</a:t>
            </a:r>
            <a:r>
              <a:rPr lang="ko-KR" altLang="en-US" dirty="0"/>
              <a:t>의 모든 </a:t>
            </a:r>
            <a:r>
              <a:rPr lang="ko-KR" altLang="en-US" dirty="0" err="1"/>
              <a:t>호겔들에서</a:t>
            </a:r>
            <a:r>
              <a:rPr lang="ko-KR" altLang="en-US" dirty="0"/>
              <a:t> 방출된 광선들이 커스틱 이미지를 이루는 각 점에 집광하게 되면 이와 같은 결과가 나오게 됩니다</a:t>
            </a:r>
            <a:r>
              <a:rPr lang="en-US" altLang="ko-KR" dirty="0"/>
              <a:t>. </a:t>
            </a:r>
            <a:r>
              <a:rPr lang="ko-KR" altLang="en-US" dirty="0"/>
              <a:t>파란색 선들은 </a:t>
            </a:r>
            <a:r>
              <a:rPr lang="ko-KR" altLang="en-US" dirty="0" err="1"/>
              <a:t>참조광이고</a:t>
            </a:r>
            <a:r>
              <a:rPr lang="en-US" altLang="ko-KR" dirty="0"/>
              <a:t>, </a:t>
            </a:r>
            <a:r>
              <a:rPr lang="ko-KR" altLang="en-US" dirty="0"/>
              <a:t>빨간색 선들은 </a:t>
            </a:r>
            <a:r>
              <a:rPr lang="ko-KR" altLang="en-US" dirty="0" err="1"/>
              <a:t>신호광입니다</a:t>
            </a:r>
            <a:r>
              <a:rPr lang="en-US" altLang="ko-KR" dirty="0"/>
              <a:t>. </a:t>
            </a:r>
            <a:r>
              <a:rPr lang="ko-KR" altLang="en-US" dirty="0"/>
              <a:t>좌측은 투과형 </a:t>
            </a:r>
            <a:r>
              <a:rPr lang="en-US" altLang="ko-KR" dirty="0"/>
              <a:t>HCOE</a:t>
            </a:r>
            <a:r>
              <a:rPr lang="ko-KR" altLang="en-US" dirty="0"/>
              <a:t>를 시뮬레이션 </a:t>
            </a:r>
            <a:r>
              <a:rPr lang="ko-KR" altLang="en-US" dirty="0" err="1"/>
              <a:t>한결과이고</a:t>
            </a:r>
            <a:r>
              <a:rPr lang="ko-KR" altLang="en-US" dirty="0"/>
              <a:t> 우측은 반사형 </a:t>
            </a:r>
            <a:r>
              <a:rPr lang="en-US" altLang="ko-KR" dirty="0"/>
              <a:t>HCOE 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이와 같이 커스틱 이미지를 생성하는 </a:t>
            </a:r>
            <a:r>
              <a:rPr lang="en-US" altLang="ko-KR" dirty="0"/>
              <a:t>HOE </a:t>
            </a:r>
            <a:r>
              <a:rPr lang="ko-KR" altLang="en-US" dirty="0"/>
              <a:t>패턴 설계 알고리즘을 개발하였고</a:t>
            </a:r>
            <a:r>
              <a:rPr lang="en-US" altLang="ko-KR" dirty="0"/>
              <a:t>, </a:t>
            </a:r>
            <a:r>
              <a:rPr lang="ko-KR" altLang="en-US" dirty="0"/>
              <a:t>여기서 </a:t>
            </a:r>
            <a:r>
              <a:rPr lang="ko-KR" altLang="en-US" dirty="0" err="1"/>
              <a:t>중요한건</a:t>
            </a:r>
            <a:r>
              <a:rPr lang="ko-KR" altLang="en-US" dirty="0"/>
              <a:t> 입사 빛의 꺾임 정도를 최소화하는 알고리즘인데</a:t>
            </a:r>
            <a:r>
              <a:rPr lang="en-US" altLang="ko-KR" dirty="0"/>
              <a:t>, </a:t>
            </a:r>
            <a:r>
              <a:rPr lang="ko-KR" altLang="en-US" dirty="0"/>
              <a:t>그 이유는 </a:t>
            </a:r>
            <a:r>
              <a:rPr lang="en-US" altLang="ko-KR" dirty="0" err="1"/>
              <a:t>hogel</a:t>
            </a:r>
            <a:r>
              <a:rPr lang="ko-KR" altLang="en-US" dirty="0"/>
              <a:t>에 </a:t>
            </a:r>
            <a:r>
              <a:rPr lang="en-US" altLang="ko-KR" dirty="0"/>
              <a:t>grating</a:t>
            </a:r>
            <a:r>
              <a:rPr lang="ko-KR" altLang="en-US" dirty="0"/>
              <a:t>이 형성될 때 회절각이 작다는 건  </a:t>
            </a:r>
            <a:r>
              <a:rPr lang="en-US" altLang="ko-KR" dirty="0"/>
              <a:t>grating</a:t>
            </a:r>
            <a:r>
              <a:rPr lang="ko-KR" altLang="en-US" dirty="0"/>
              <a:t>의 간격이 넓다는 거고 </a:t>
            </a:r>
            <a:r>
              <a:rPr lang="en-US" altLang="ko-KR" dirty="0"/>
              <a:t>HOE</a:t>
            </a:r>
            <a:r>
              <a:rPr lang="ko-KR" altLang="en-US" dirty="0"/>
              <a:t>에도 </a:t>
            </a:r>
            <a:r>
              <a:rPr lang="en-US" altLang="ko-KR" dirty="0"/>
              <a:t>grating</a:t>
            </a:r>
            <a:r>
              <a:rPr lang="ko-KR" altLang="en-US" dirty="0"/>
              <a:t>간격 최소치</a:t>
            </a:r>
            <a:r>
              <a:rPr lang="en-US" altLang="ko-KR" dirty="0"/>
              <a:t>, </a:t>
            </a:r>
            <a:r>
              <a:rPr lang="ko-KR" altLang="en-US" dirty="0"/>
              <a:t>즉 최대해상도가 있기 때문에 기록에도 유리합니다</a:t>
            </a:r>
            <a:r>
              <a:rPr lang="en-US" altLang="ko-KR" dirty="0"/>
              <a:t>. Grating </a:t>
            </a:r>
            <a:r>
              <a:rPr lang="ko-KR" altLang="en-US" dirty="0"/>
              <a:t>효율에 대해서는 잠시 후에 더 설명 드리겠습니다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99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이러한 </a:t>
            </a:r>
            <a:r>
              <a:rPr lang="en-US" altLang="ko-KR" dirty="0"/>
              <a:t>HCOE</a:t>
            </a:r>
            <a:r>
              <a:rPr lang="ko-KR" altLang="en-US" dirty="0"/>
              <a:t>의 또다른 장점은 </a:t>
            </a:r>
            <a:r>
              <a:rPr lang="en-US" altLang="ko-KR" dirty="0" err="1"/>
              <a:t>multiplexability</a:t>
            </a:r>
            <a:r>
              <a:rPr lang="ko-KR" altLang="en-US" dirty="0"/>
              <a:t>입니다</a:t>
            </a:r>
            <a:r>
              <a:rPr lang="en-US" altLang="ko-KR" dirty="0"/>
              <a:t>. </a:t>
            </a:r>
            <a:r>
              <a:rPr lang="en-US" altLang="ko-KR" dirty="0" err="1"/>
              <a:t>Multiplexability</a:t>
            </a:r>
            <a:r>
              <a:rPr lang="ko-KR" altLang="en-US" dirty="0"/>
              <a:t>란 하나의 </a:t>
            </a:r>
            <a:r>
              <a:rPr lang="en-US" altLang="ko-KR" dirty="0"/>
              <a:t>HOE</a:t>
            </a:r>
            <a:r>
              <a:rPr lang="ko-KR" altLang="en-US" dirty="0"/>
              <a:t>에 여러 이미지를 기록할 수 있다는 뜻입니다</a:t>
            </a:r>
            <a:r>
              <a:rPr lang="en-US" altLang="ko-KR" dirty="0"/>
              <a:t>. </a:t>
            </a:r>
            <a:r>
              <a:rPr lang="ko-KR" altLang="en-US" dirty="0"/>
              <a:t>예를 들어 좌측의 그림에서 처럼 참조광과 신호광의 각도를 바꿔서 기록을 </a:t>
            </a:r>
            <a:r>
              <a:rPr lang="ko-KR" altLang="en-US" dirty="0" err="1"/>
              <a:t>해줄경우</a:t>
            </a:r>
            <a:r>
              <a:rPr lang="ko-KR" altLang="en-US" dirty="0"/>
              <a:t> 재생할 때 한 </a:t>
            </a:r>
            <a:r>
              <a:rPr lang="en-US" altLang="ko-KR" dirty="0"/>
              <a:t>HOE</a:t>
            </a:r>
            <a:r>
              <a:rPr lang="ko-KR" altLang="en-US" dirty="0"/>
              <a:t>에서도 입사해주는 참조광의 방향에 따라 다른 이미지를 볼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180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마지막으로 효율에 대해 설명을 드리겠습니다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좌측의 도면들은 기존의 </a:t>
            </a:r>
            <a:r>
              <a:rPr lang="en-US" altLang="ko-KR" dirty="0"/>
              <a:t>freeform lens</a:t>
            </a:r>
            <a:r>
              <a:rPr lang="ko-KR" altLang="en-US" dirty="0"/>
              <a:t>를 이용한 </a:t>
            </a:r>
            <a:r>
              <a:rPr lang="en-US" altLang="ko-KR" dirty="0"/>
              <a:t>caustic</a:t>
            </a:r>
            <a:r>
              <a:rPr lang="ko-KR" altLang="en-US" dirty="0"/>
              <a:t> 설계 방식인데 이때 </a:t>
            </a:r>
            <a:r>
              <a:rPr lang="en-US" altLang="ko-KR" dirty="0"/>
              <a:t>lens</a:t>
            </a:r>
            <a:r>
              <a:rPr lang="ko-KR" altLang="en-US" dirty="0"/>
              <a:t>의 특성상 </a:t>
            </a:r>
            <a:r>
              <a:rPr lang="ko-KR" altLang="en-US" dirty="0" err="1"/>
              <a:t>투과형이던</a:t>
            </a:r>
            <a:r>
              <a:rPr lang="ko-KR" altLang="en-US" dirty="0"/>
              <a:t> </a:t>
            </a:r>
            <a:r>
              <a:rPr lang="ko-KR" altLang="en-US" dirty="0" err="1"/>
              <a:t>반사형이던</a:t>
            </a:r>
            <a:r>
              <a:rPr lang="ko-KR" altLang="en-US" dirty="0"/>
              <a:t> 효율이 매우 낮은 구간들이 존재함을 알 수 있습니다</a:t>
            </a:r>
            <a:r>
              <a:rPr lang="en-US" altLang="ko-KR" dirty="0"/>
              <a:t>. </a:t>
            </a:r>
            <a:r>
              <a:rPr lang="ko-KR" altLang="en-US" dirty="0"/>
              <a:t>예를 들어 투과형 </a:t>
            </a:r>
            <a:r>
              <a:rPr lang="en-US" altLang="ko-KR" dirty="0"/>
              <a:t>freeform lens </a:t>
            </a:r>
            <a:r>
              <a:rPr lang="ko-KR" altLang="en-US" dirty="0"/>
              <a:t>의 경우 </a:t>
            </a:r>
            <a:r>
              <a:rPr lang="en-US" altLang="ko-KR" dirty="0"/>
              <a:t>Fresnel equation</a:t>
            </a:r>
            <a:r>
              <a:rPr lang="ko-KR" altLang="en-US" dirty="0"/>
              <a:t>을 사용하여 계산 하였을 때 약 </a:t>
            </a:r>
            <a:r>
              <a:rPr lang="en-US" altLang="ko-KR" dirty="0"/>
              <a:t>42</a:t>
            </a:r>
            <a:r>
              <a:rPr lang="ko-KR" altLang="en-US" dirty="0"/>
              <a:t>도 이상부터는 전반사가 일어나 빛이 꺾이는 각도에 제약이 있음을 알 수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또한 빛이 꺾이는 각도에 따라 광효율이 기하급수적으로 바뀌기 때문에 정확한 </a:t>
            </a:r>
            <a:r>
              <a:rPr lang="en-US" altLang="ko-KR" dirty="0"/>
              <a:t>caustic image</a:t>
            </a:r>
            <a:r>
              <a:rPr lang="ko-KR" altLang="en-US" dirty="0"/>
              <a:t>를 생성하는 데에도 문제가 있습니다</a:t>
            </a:r>
            <a:r>
              <a:rPr lang="en-US" altLang="ko-KR" dirty="0"/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sym typeface="Wingdings" panose="05000000000000000000" pitchFamily="2" charset="2"/>
              </a:rPr>
              <a:t>이러한 제약 때문에 </a:t>
            </a:r>
            <a:r>
              <a:rPr lang="en-US" altLang="ko-KR" dirty="0">
                <a:sym typeface="Wingdings" panose="05000000000000000000" pitchFamily="2" charset="2"/>
              </a:rPr>
              <a:t>freeform lens</a:t>
            </a:r>
            <a:r>
              <a:rPr lang="ko-KR" altLang="en-US" dirty="0">
                <a:sym typeface="Wingdings" panose="05000000000000000000" pitchFamily="2" charset="2"/>
              </a:rPr>
              <a:t>의 경우 </a:t>
            </a:r>
            <a:r>
              <a:rPr lang="en-US" altLang="ko-KR" dirty="0">
                <a:sym typeface="Wingdings" panose="05000000000000000000" pitchFamily="2" charset="2"/>
              </a:rPr>
              <a:t>caustic image</a:t>
            </a:r>
            <a:r>
              <a:rPr lang="ko-KR" altLang="en-US" dirty="0">
                <a:sym typeface="Wingdings" panose="05000000000000000000" pitchFamily="2" charset="2"/>
              </a:rPr>
              <a:t>를 가까운 거리에 생성시킬 수 없다는 단점이 있습니다</a:t>
            </a:r>
            <a:r>
              <a:rPr lang="en-US" altLang="ko-KR" dirty="0">
                <a:sym typeface="Wingdings" panose="05000000000000000000" pitchFamily="2" charset="2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0134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sym typeface="Wingdings" panose="05000000000000000000" pitchFamily="2" charset="2"/>
              </a:rPr>
              <a:t>그렇다면 </a:t>
            </a:r>
            <a:r>
              <a:rPr lang="en-US" altLang="ko-KR" dirty="0">
                <a:sym typeface="Wingdings" panose="05000000000000000000" pitchFamily="2" charset="2"/>
              </a:rPr>
              <a:t>HCOE</a:t>
            </a:r>
            <a:r>
              <a:rPr lang="ko-KR" altLang="en-US" dirty="0">
                <a:sym typeface="Wingdings" panose="05000000000000000000" pitchFamily="2" charset="2"/>
              </a:rPr>
              <a:t>의 경우를 알아보겠습니다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  <a:p>
            <a:r>
              <a:rPr lang="ko-KR" altLang="en-US" dirty="0">
                <a:sym typeface="Wingdings" panose="05000000000000000000" pitchFamily="2" charset="2"/>
              </a:rPr>
              <a:t>만약 원하는 </a:t>
            </a:r>
            <a:r>
              <a:rPr lang="en-US" altLang="ko-KR" dirty="0">
                <a:sym typeface="Wingdings" panose="05000000000000000000" pitchFamily="2" charset="2"/>
              </a:rPr>
              <a:t>caustic image</a:t>
            </a:r>
            <a:r>
              <a:rPr lang="ko-KR" altLang="en-US" dirty="0">
                <a:sym typeface="Wingdings" panose="05000000000000000000" pitchFamily="2" charset="2"/>
              </a:rPr>
              <a:t>의 위치가 근거리에 있을 경우 반사 혹은 굴절된 빛이 많이 회절 되어서 모여야 합니다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  <a:p>
            <a:r>
              <a:rPr lang="ko-KR" altLang="en-US" dirty="0">
                <a:sym typeface="Wingdings" panose="05000000000000000000" pitchFamily="2" charset="2"/>
              </a:rPr>
              <a:t>예를 들어 이미지의 거리가 </a:t>
            </a:r>
            <a:r>
              <a:rPr lang="en-US" altLang="ko-KR" dirty="0">
                <a:sym typeface="Wingdings" panose="05000000000000000000" pitchFamily="2" charset="2"/>
              </a:rPr>
              <a:t>50cm </a:t>
            </a:r>
            <a:r>
              <a:rPr lang="ko-KR" altLang="en-US" dirty="0">
                <a:sym typeface="Wingdings" panose="05000000000000000000" pitchFamily="2" charset="2"/>
              </a:rPr>
              <a:t>떨어져 있을 땐 평균 회절각이 </a:t>
            </a:r>
            <a:r>
              <a:rPr lang="en-US" altLang="ko-KR" dirty="0">
                <a:sym typeface="Wingdings" panose="05000000000000000000" pitchFamily="2" charset="2"/>
              </a:rPr>
              <a:t>12.8</a:t>
            </a:r>
            <a:r>
              <a:rPr lang="ko-KR" altLang="en-US" dirty="0">
                <a:sym typeface="Wingdings" panose="05000000000000000000" pitchFamily="2" charset="2"/>
              </a:rPr>
              <a:t>도이고 </a:t>
            </a:r>
            <a:r>
              <a:rPr lang="en-US" altLang="ko-KR" dirty="0">
                <a:sym typeface="Wingdings" panose="05000000000000000000" pitchFamily="2" charset="2"/>
              </a:rPr>
              <a:t>10cm</a:t>
            </a:r>
            <a:r>
              <a:rPr lang="ko-KR" altLang="en-US" dirty="0">
                <a:sym typeface="Wingdings" panose="05000000000000000000" pitchFamily="2" charset="2"/>
              </a:rPr>
              <a:t>에 위치해 있을 땐 평균 </a:t>
            </a:r>
            <a:r>
              <a:rPr lang="en-US" altLang="ko-KR" dirty="0">
                <a:sym typeface="Wingdings" panose="05000000000000000000" pitchFamily="2" charset="2"/>
              </a:rPr>
              <a:t>43</a:t>
            </a:r>
            <a:r>
              <a:rPr lang="ko-KR" altLang="en-US" dirty="0">
                <a:sym typeface="Wingdings" panose="05000000000000000000" pitchFamily="2" charset="2"/>
              </a:rPr>
              <a:t>도의 각도로 회절 되어야 합니다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  <a:p>
            <a:r>
              <a:rPr lang="ko-KR" altLang="en-US" dirty="0">
                <a:sym typeface="Wingdings" panose="05000000000000000000" pitchFamily="2" charset="2"/>
              </a:rPr>
              <a:t>하지만 앞서 말씀드린 바와 같이 </a:t>
            </a:r>
            <a:r>
              <a:rPr lang="en-US" altLang="ko-KR" dirty="0">
                <a:sym typeface="Wingdings" panose="05000000000000000000" pitchFamily="2" charset="2"/>
              </a:rPr>
              <a:t>freeform lens</a:t>
            </a:r>
            <a:r>
              <a:rPr lang="ko-KR" altLang="en-US" dirty="0">
                <a:sym typeface="Wingdings" panose="05000000000000000000" pitchFamily="2" charset="2"/>
              </a:rPr>
              <a:t>는 </a:t>
            </a:r>
            <a:r>
              <a:rPr lang="en-US" altLang="ko-KR" dirty="0">
                <a:sym typeface="Wingdings" panose="05000000000000000000" pitchFamily="2" charset="2"/>
              </a:rPr>
              <a:t>42</a:t>
            </a:r>
            <a:r>
              <a:rPr lang="ko-KR" altLang="en-US" dirty="0">
                <a:sym typeface="Wingdings" panose="05000000000000000000" pitchFamily="2" charset="2"/>
              </a:rPr>
              <a:t>도 이상은 빛이 투과되지 않을 뿐더러 효율 또한 </a:t>
            </a:r>
            <a:r>
              <a:rPr lang="en-US" altLang="ko-KR" dirty="0">
                <a:sym typeface="Wingdings" panose="05000000000000000000" pitchFamily="2" charset="2"/>
              </a:rPr>
              <a:t>0</a:t>
            </a:r>
            <a:r>
              <a:rPr lang="ko-KR" altLang="en-US" dirty="0">
                <a:sym typeface="Wingdings" panose="05000000000000000000" pitchFamily="2" charset="2"/>
              </a:rPr>
              <a:t>에 </a:t>
            </a:r>
            <a:r>
              <a:rPr lang="ko-KR" altLang="en-US" dirty="0" err="1">
                <a:sym typeface="Wingdings" panose="05000000000000000000" pitchFamily="2" charset="2"/>
              </a:rPr>
              <a:t>가까워지기</a:t>
            </a:r>
            <a:r>
              <a:rPr lang="ko-KR" altLang="en-US" dirty="0">
                <a:sym typeface="Wingdings" panose="05000000000000000000" pitchFamily="2" charset="2"/>
              </a:rPr>
              <a:t> 때문에 실상 근거리에 커스틱 이미지를 생성하는 건 </a:t>
            </a:r>
            <a:r>
              <a:rPr lang="en-US" altLang="ko-KR" dirty="0">
                <a:sym typeface="Wingdings" panose="05000000000000000000" pitchFamily="2" charset="2"/>
              </a:rPr>
              <a:t>HOE</a:t>
            </a:r>
            <a:r>
              <a:rPr lang="ko-KR" altLang="en-US" dirty="0">
                <a:sym typeface="Wingdings" panose="05000000000000000000" pitchFamily="2" charset="2"/>
              </a:rPr>
              <a:t>를 통해서만 가능합니다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8375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그럼 이제 </a:t>
            </a:r>
            <a:r>
              <a:rPr lang="en-US" altLang="ko-KR" dirty="0"/>
              <a:t>SFMM </a:t>
            </a:r>
            <a:r>
              <a:rPr lang="ko-KR" altLang="en-US" dirty="0"/>
              <a:t>전자장해석 툴을 이용해 알아낸 </a:t>
            </a:r>
            <a:r>
              <a:rPr lang="en-US" altLang="ko-KR" dirty="0"/>
              <a:t>HCOE</a:t>
            </a:r>
            <a:r>
              <a:rPr lang="ko-KR" altLang="en-US" dirty="0"/>
              <a:t>의 효율에 대해서 알아보겠습니다</a:t>
            </a:r>
            <a:r>
              <a:rPr lang="en-US" altLang="ko-KR" dirty="0"/>
              <a:t>.</a:t>
            </a:r>
          </a:p>
          <a:p>
            <a:r>
              <a:rPr lang="ko-KR" altLang="en-US" b="0" dirty="0"/>
              <a:t>상단의 그래프들은 참조광 </a:t>
            </a:r>
            <a:r>
              <a:rPr lang="en-US" altLang="ko-KR" b="0" dirty="0"/>
              <a:t>0</a:t>
            </a:r>
            <a:r>
              <a:rPr lang="ko-KR" altLang="en-US" b="0" dirty="0"/>
              <a:t>도</a:t>
            </a:r>
            <a:r>
              <a:rPr lang="en-US" altLang="ko-KR" b="0" dirty="0"/>
              <a:t>, </a:t>
            </a:r>
            <a:r>
              <a:rPr lang="ko-KR" altLang="en-US" b="0" dirty="0" err="1"/>
              <a:t>신호광</a:t>
            </a:r>
            <a:r>
              <a:rPr lang="ko-KR" altLang="en-US" b="0" dirty="0"/>
              <a:t> </a:t>
            </a:r>
            <a:r>
              <a:rPr lang="en-US" altLang="ko-KR" b="0" dirty="0"/>
              <a:t>10</a:t>
            </a:r>
            <a:r>
              <a:rPr lang="ko-KR" altLang="en-US" b="0" dirty="0"/>
              <a:t>도로 기록 하였을 때이고 하단의 그래프들은 참조광 </a:t>
            </a:r>
            <a:r>
              <a:rPr lang="en-US" altLang="ko-KR" b="0" dirty="0"/>
              <a:t>0</a:t>
            </a:r>
            <a:r>
              <a:rPr lang="ko-KR" altLang="en-US" b="0" dirty="0"/>
              <a:t>도</a:t>
            </a:r>
            <a:r>
              <a:rPr lang="en-US" altLang="ko-KR" b="0" dirty="0"/>
              <a:t>, </a:t>
            </a:r>
            <a:r>
              <a:rPr lang="ko-KR" altLang="en-US" b="0" dirty="0" err="1"/>
              <a:t>신호광</a:t>
            </a:r>
            <a:r>
              <a:rPr lang="ko-KR" altLang="en-US" b="0" dirty="0"/>
              <a:t> </a:t>
            </a:r>
            <a:r>
              <a:rPr lang="en-US" altLang="ko-KR" b="0" dirty="0"/>
              <a:t>40</a:t>
            </a:r>
            <a:r>
              <a:rPr lang="ko-KR" altLang="en-US" b="0" dirty="0"/>
              <a:t>도로 기록하였을 때의 결과들입니다</a:t>
            </a:r>
            <a:r>
              <a:rPr lang="en-US" altLang="ko-KR" b="0" dirty="0"/>
              <a:t>.</a:t>
            </a:r>
          </a:p>
          <a:p>
            <a:r>
              <a:rPr lang="ko-KR" altLang="en-US" b="0" dirty="0"/>
              <a:t>이렇게 </a:t>
            </a:r>
            <a:r>
              <a:rPr lang="en-US" altLang="ko-KR" b="0" dirty="0"/>
              <a:t>SFMM</a:t>
            </a:r>
            <a:r>
              <a:rPr lang="ko-KR" altLang="en-US" b="0" dirty="0"/>
              <a:t>을 이용하여 계산한 투과율을 보시면 </a:t>
            </a:r>
            <a:r>
              <a:rPr lang="en-US" altLang="ko-KR" b="0" dirty="0"/>
              <a:t>10</a:t>
            </a:r>
            <a:r>
              <a:rPr lang="ko-KR" altLang="en-US" b="0" dirty="0"/>
              <a:t>도로 기록한 </a:t>
            </a:r>
            <a:r>
              <a:rPr lang="en-US" altLang="ko-KR" b="0" dirty="0"/>
              <a:t>HOE</a:t>
            </a:r>
            <a:r>
              <a:rPr lang="ko-KR" altLang="en-US" b="0" dirty="0"/>
              <a:t>의 경우 </a:t>
            </a:r>
            <a:r>
              <a:rPr lang="en-US" altLang="ko-KR" b="0" dirty="0"/>
              <a:t>3.14um </a:t>
            </a:r>
            <a:r>
              <a:rPr lang="ko-KR" altLang="en-US" b="0" dirty="0"/>
              <a:t>두께에서 </a:t>
            </a:r>
            <a:r>
              <a:rPr lang="en-US" altLang="ko-KR" b="0" dirty="0"/>
              <a:t>33.4%</a:t>
            </a:r>
            <a:r>
              <a:rPr lang="ko-KR" altLang="en-US" b="0" dirty="0"/>
              <a:t>의</a:t>
            </a:r>
            <a:r>
              <a:rPr lang="en-US" altLang="ko-KR" b="0" dirty="0"/>
              <a:t> </a:t>
            </a:r>
            <a:r>
              <a:rPr lang="ko-KR" altLang="en-US" b="0" dirty="0"/>
              <a:t>효율을 가지고 </a:t>
            </a:r>
            <a:r>
              <a:rPr lang="en-US" altLang="ko-KR" b="0" dirty="0"/>
              <a:t>40</a:t>
            </a:r>
            <a:r>
              <a:rPr lang="ko-KR" altLang="en-US" b="0" dirty="0"/>
              <a:t>도로 기록 </a:t>
            </a:r>
            <a:r>
              <a:rPr lang="ko-KR" altLang="en-US" b="0" dirty="0" err="1"/>
              <a:t>하였을땐</a:t>
            </a:r>
            <a:r>
              <a:rPr lang="ko-KR" altLang="en-US" b="0" dirty="0"/>
              <a:t> </a:t>
            </a:r>
            <a:r>
              <a:rPr lang="en-US" altLang="ko-KR" b="0" dirty="0"/>
              <a:t>5.58 um </a:t>
            </a:r>
            <a:r>
              <a:rPr lang="ko-KR" altLang="en-US" b="0" dirty="0"/>
              <a:t>두께에서 </a:t>
            </a:r>
            <a:r>
              <a:rPr lang="en-US" altLang="ko-KR" b="0" dirty="0"/>
              <a:t>90</a:t>
            </a:r>
            <a:r>
              <a:rPr lang="ko-KR" altLang="en-US" b="0" dirty="0"/>
              <a:t>프로의 효율을 보입니다</a:t>
            </a:r>
            <a:r>
              <a:rPr lang="en-US" altLang="ko-KR" b="0" dirty="0"/>
              <a:t>.</a:t>
            </a:r>
          </a:p>
          <a:p>
            <a:r>
              <a:rPr lang="ko-KR" altLang="en-US" b="0" dirty="0"/>
              <a:t>세번째 네번째 열의 그림들은 </a:t>
            </a:r>
            <a:r>
              <a:rPr lang="en-US" altLang="ko-KR" b="0" dirty="0"/>
              <a:t>HOE</a:t>
            </a:r>
            <a:r>
              <a:rPr lang="ko-KR" altLang="en-US" b="0" dirty="0"/>
              <a:t>와 </a:t>
            </a:r>
            <a:r>
              <a:rPr lang="en-US" altLang="ko-KR" b="0" dirty="0"/>
              <a:t>field</a:t>
            </a:r>
            <a:r>
              <a:rPr lang="ko-KR" altLang="en-US" b="0" dirty="0"/>
              <a:t>를 </a:t>
            </a:r>
            <a:r>
              <a:rPr lang="en-US" altLang="ko-KR" b="0" dirty="0"/>
              <a:t>visualization</a:t>
            </a:r>
            <a:r>
              <a:rPr lang="ko-KR" altLang="en-US" b="0" dirty="0"/>
              <a:t>한 결과 입니다</a:t>
            </a:r>
            <a:r>
              <a:rPr lang="en-US" altLang="ko-KR" b="0" dirty="0"/>
              <a:t>. </a:t>
            </a:r>
          </a:p>
          <a:p>
            <a:r>
              <a:rPr lang="ko-KR" altLang="en-US" b="0" dirty="0"/>
              <a:t>세번째 열의 노란 부분은 </a:t>
            </a:r>
            <a:r>
              <a:rPr lang="en-US" altLang="ko-KR" b="0" dirty="0"/>
              <a:t>HOE</a:t>
            </a:r>
            <a:r>
              <a:rPr lang="ko-KR" altLang="en-US" b="0" dirty="0"/>
              <a:t>면과 기록된 </a:t>
            </a:r>
            <a:r>
              <a:rPr lang="en-US" altLang="ko-KR" b="0" dirty="0"/>
              <a:t>grating</a:t>
            </a:r>
            <a:r>
              <a:rPr lang="ko-KR" altLang="en-US" b="0" dirty="0"/>
              <a:t>을 보여주는데 각도에 따라 새겨진 </a:t>
            </a:r>
            <a:r>
              <a:rPr lang="en-US" altLang="ko-KR" b="0" dirty="0"/>
              <a:t>grating</a:t>
            </a:r>
            <a:r>
              <a:rPr lang="ko-KR" altLang="en-US" b="0" dirty="0"/>
              <a:t>의 각도와 간격이 다름을 알 수 있습니다</a:t>
            </a:r>
            <a:r>
              <a:rPr lang="en-US" altLang="ko-KR" b="0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65941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이런식으로</a:t>
            </a:r>
            <a:r>
              <a:rPr lang="ko-KR" altLang="en-US" dirty="0"/>
              <a:t> 참조광을 </a:t>
            </a:r>
            <a:r>
              <a:rPr lang="en-US" altLang="ko-KR" dirty="0"/>
              <a:t>0</a:t>
            </a:r>
            <a:r>
              <a:rPr lang="ko-KR" altLang="en-US" dirty="0"/>
              <a:t>도로 두었을 때 신호광의 변화에 따른 최고 효율과 최적 두께를 나타내면 다음과 같습니다</a:t>
            </a:r>
            <a:r>
              <a:rPr lang="en-US" altLang="ko-KR" dirty="0"/>
              <a:t>. 40</a:t>
            </a:r>
            <a:r>
              <a:rPr lang="ko-KR" altLang="en-US" dirty="0"/>
              <a:t>도일 때 최고 효율이 약 </a:t>
            </a:r>
            <a:r>
              <a:rPr lang="en-US" altLang="ko-KR" dirty="0"/>
              <a:t>90</a:t>
            </a:r>
            <a:r>
              <a:rPr lang="ko-KR" altLang="en-US" dirty="0"/>
              <a:t>프로 이고 이때의 </a:t>
            </a:r>
            <a:r>
              <a:rPr lang="en-US" altLang="ko-KR" dirty="0"/>
              <a:t>HOE </a:t>
            </a:r>
            <a:r>
              <a:rPr lang="ko-KR" altLang="en-US" dirty="0"/>
              <a:t>두께는 </a:t>
            </a:r>
            <a:r>
              <a:rPr lang="en-US" altLang="ko-KR" dirty="0"/>
              <a:t>5.58um</a:t>
            </a:r>
            <a:r>
              <a:rPr lang="ko-KR" altLang="en-US" dirty="0"/>
              <a:t>입니다</a:t>
            </a:r>
            <a:r>
              <a:rPr lang="en-US" altLang="ko-KR" dirty="0"/>
              <a:t>. </a:t>
            </a:r>
            <a:r>
              <a:rPr lang="ko-KR" altLang="en-US" dirty="0"/>
              <a:t>우측의 그래프를 보시면 각도가 커짐에 따라 효율이 점차 떨어짐을 알 수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432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문제는 다른 각도로 기록된 </a:t>
            </a:r>
            <a:r>
              <a:rPr lang="ko-KR" altLang="en-US" dirty="0" err="1"/>
              <a:t>호겔마다</a:t>
            </a:r>
            <a:r>
              <a:rPr lang="ko-KR" altLang="en-US" dirty="0"/>
              <a:t> 나오는 빛의 효율이 달라서 밝기가 달라진다면 </a:t>
            </a:r>
            <a:r>
              <a:rPr lang="en-US" altLang="ko-KR" dirty="0"/>
              <a:t>caustic image</a:t>
            </a:r>
            <a:r>
              <a:rPr lang="ko-KR" altLang="en-US" dirty="0"/>
              <a:t>가 얼룩덜룩 해 보일 것입니다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이를 해결 하기 위해 먼저 이전의 차트에서 가장 효율이 좋았던 </a:t>
            </a:r>
            <a:r>
              <a:rPr lang="en-US" altLang="ko-KR" dirty="0"/>
              <a:t>40</a:t>
            </a:r>
            <a:r>
              <a:rPr lang="ko-KR" altLang="en-US" dirty="0"/>
              <a:t>도 두께</a:t>
            </a:r>
            <a:r>
              <a:rPr lang="en-US" altLang="ko-KR" dirty="0"/>
              <a:t>, 5.58um</a:t>
            </a:r>
            <a:r>
              <a:rPr lang="ko-KR" altLang="en-US" dirty="0"/>
              <a:t>를 기준으로 </a:t>
            </a:r>
            <a:r>
              <a:rPr lang="ko-KR" altLang="en-US" dirty="0" err="1"/>
              <a:t>각도별</a:t>
            </a:r>
            <a:r>
              <a:rPr lang="ko-KR" altLang="en-US" dirty="0"/>
              <a:t> 최고 효율을 다시 계산 해보았습니다</a:t>
            </a:r>
            <a:r>
              <a:rPr lang="en-US" altLang="ko-KR" dirty="0"/>
              <a:t>. </a:t>
            </a:r>
            <a:r>
              <a:rPr lang="ko-KR" altLang="en-US" dirty="0"/>
              <a:t>이 때 </a:t>
            </a:r>
            <a:r>
              <a:rPr lang="en-US" altLang="ko-KR" dirty="0"/>
              <a:t>40</a:t>
            </a:r>
            <a:r>
              <a:rPr lang="ko-KR" altLang="en-US" dirty="0"/>
              <a:t>도에서 각도들이 멀어질수록 효율이 떨어짐을 알 수 있습니다</a:t>
            </a:r>
            <a:r>
              <a:rPr lang="en-US" altLang="ko-KR" dirty="0"/>
              <a:t>. </a:t>
            </a:r>
            <a:r>
              <a:rPr lang="ko-KR" altLang="en-US" dirty="0"/>
              <a:t>우측의 그림을 보시면 </a:t>
            </a:r>
            <a:r>
              <a:rPr lang="ko-KR" altLang="en-US" dirty="0" err="1"/>
              <a:t>호겔</a:t>
            </a:r>
            <a:r>
              <a:rPr lang="ko-KR" altLang="en-US" dirty="0"/>
              <a:t> 별 다른 각도로 기록된 </a:t>
            </a:r>
            <a:r>
              <a:rPr lang="en-US" altLang="ko-KR" dirty="0"/>
              <a:t>HOE</a:t>
            </a:r>
            <a:r>
              <a:rPr lang="ko-KR" altLang="en-US" dirty="0"/>
              <a:t>이고 두께는 </a:t>
            </a:r>
            <a:r>
              <a:rPr lang="en-US" altLang="ko-KR" dirty="0"/>
              <a:t>5.58um</a:t>
            </a:r>
            <a:r>
              <a:rPr lang="ko-KR" altLang="en-US" dirty="0"/>
              <a:t>로 </a:t>
            </a:r>
            <a:r>
              <a:rPr lang="en-US" altLang="ko-KR" dirty="0"/>
              <a:t>40</a:t>
            </a:r>
            <a:r>
              <a:rPr lang="ko-KR" altLang="en-US" dirty="0"/>
              <a:t>도에서 가장 효율이 높은 두께일 때인데 똑같은 세기의 참조광을 </a:t>
            </a:r>
            <a:r>
              <a:rPr lang="ko-KR" altLang="en-US" dirty="0" err="1"/>
              <a:t>입사시켜도</a:t>
            </a:r>
            <a:r>
              <a:rPr lang="ko-KR" altLang="en-US" dirty="0"/>
              <a:t> </a:t>
            </a:r>
            <a:r>
              <a:rPr lang="ko-KR" altLang="en-US" dirty="0" err="1"/>
              <a:t>회절되어</a:t>
            </a:r>
            <a:r>
              <a:rPr lang="ko-KR" altLang="en-US" dirty="0"/>
              <a:t> 나온 빛들의 세기가 모두 </a:t>
            </a:r>
            <a:r>
              <a:rPr lang="ko-KR" altLang="en-US" dirty="0" err="1"/>
              <a:t>제각각임을</a:t>
            </a:r>
            <a:r>
              <a:rPr lang="ko-KR" altLang="en-US" dirty="0"/>
              <a:t> 알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3449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그래서 기록을 할 때 원래는 각 </a:t>
            </a:r>
            <a:r>
              <a:rPr lang="ko-KR" altLang="en-US" dirty="0" err="1"/>
              <a:t>호겔에</a:t>
            </a:r>
            <a:r>
              <a:rPr lang="ko-KR" altLang="en-US" dirty="0"/>
              <a:t> 들어가는 빛들의 세기를 일정하게 해줬다면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방법을 바꿔서 기록되는 호겔들의 각도 별 효율에 따라 기록하는 빛의 세기를 변경하여 재생시켰을 때 나오는 빛의 세기가 모두 일정하도록 할 수 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위 그림에서는 앞선 </a:t>
            </a:r>
            <a:r>
              <a:rPr lang="ko-KR" altLang="en-US" dirty="0" err="1"/>
              <a:t>그림에서와</a:t>
            </a:r>
            <a:r>
              <a:rPr lang="ko-KR" altLang="en-US" dirty="0"/>
              <a:t> 같이 </a:t>
            </a:r>
            <a:r>
              <a:rPr lang="en-US" altLang="ko-KR" dirty="0"/>
              <a:t>HOE</a:t>
            </a:r>
            <a:r>
              <a:rPr lang="ko-KR" altLang="en-US" dirty="0"/>
              <a:t>의 두께를 </a:t>
            </a:r>
            <a:r>
              <a:rPr lang="en-US" altLang="ko-KR" dirty="0"/>
              <a:t>40</a:t>
            </a:r>
            <a:r>
              <a:rPr lang="ko-KR" altLang="en-US" dirty="0"/>
              <a:t>도에서 가장 효율이 좋게끔 </a:t>
            </a:r>
            <a:r>
              <a:rPr lang="en-US" altLang="ko-KR" dirty="0"/>
              <a:t>5.58um</a:t>
            </a:r>
            <a:r>
              <a:rPr lang="ko-KR" altLang="en-US" dirty="0"/>
              <a:t>로 설정해 두었습니다</a:t>
            </a:r>
            <a:r>
              <a:rPr lang="en-US" altLang="ko-KR" dirty="0"/>
              <a:t>. </a:t>
            </a:r>
            <a:r>
              <a:rPr lang="ko-KR" altLang="en-US" dirty="0"/>
              <a:t>그러면 각 </a:t>
            </a:r>
            <a:r>
              <a:rPr lang="ko-KR" altLang="en-US" dirty="0" err="1"/>
              <a:t>호겔별로</a:t>
            </a:r>
            <a:r>
              <a:rPr lang="ko-KR" altLang="en-US" dirty="0"/>
              <a:t> 입사되는 빛의 세기를 얼마나 바꿔줘야 되는지 알아보겠습니다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3313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여기 보이는 그래프는 </a:t>
            </a:r>
            <a:r>
              <a:rPr lang="en-US" altLang="ko-KR" dirty="0"/>
              <a:t>40</a:t>
            </a:r>
            <a:r>
              <a:rPr lang="ko-KR" altLang="en-US" dirty="0"/>
              <a:t>도에서 최적 두께인 </a:t>
            </a:r>
            <a:r>
              <a:rPr lang="en-US" altLang="ko-KR" dirty="0"/>
              <a:t>5.58um</a:t>
            </a:r>
            <a:r>
              <a:rPr lang="ko-KR" altLang="en-US" dirty="0"/>
              <a:t>에서 기록을 하였을 시 각도 별 투과되는 빛의 효율을 기록하는 빛의 세기에 따라 나타낸 그래프입니다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X </a:t>
            </a:r>
            <a:r>
              <a:rPr lang="ko-KR" altLang="en-US" dirty="0"/>
              <a:t>축 </a:t>
            </a:r>
            <a:r>
              <a:rPr lang="en-US" altLang="ko-KR" dirty="0"/>
              <a:t>delta epsilon</a:t>
            </a:r>
            <a:r>
              <a:rPr lang="ko-KR" altLang="en-US" dirty="0"/>
              <a:t>은 기록하는 빛의 세기를 변경하였을 때 바뀌는 </a:t>
            </a:r>
            <a:r>
              <a:rPr lang="en-US" altLang="ko-KR" dirty="0"/>
              <a:t>HOE grating</a:t>
            </a:r>
            <a:r>
              <a:rPr lang="ko-KR" altLang="en-US" dirty="0"/>
              <a:t>의 </a:t>
            </a:r>
            <a:r>
              <a:rPr lang="en-US" altLang="ko-KR" dirty="0"/>
              <a:t>amplitude</a:t>
            </a:r>
            <a:r>
              <a:rPr lang="ko-KR" altLang="en-US" dirty="0"/>
              <a:t>를 나타낸 것 입니다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예를 들어 이 때</a:t>
            </a:r>
            <a:r>
              <a:rPr lang="en-US" altLang="ko-KR" dirty="0"/>
              <a:t>, </a:t>
            </a:r>
            <a:r>
              <a:rPr lang="ko-KR" altLang="en-US" dirty="0"/>
              <a:t>각각의 다른 각도로 꺾이게 기록된 </a:t>
            </a:r>
            <a:r>
              <a:rPr lang="en-US" altLang="ko-KR" dirty="0" err="1"/>
              <a:t>hogel</a:t>
            </a:r>
            <a:r>
              <a:rPr lang="ko-KR" altLang="en-US" dirty="0"/>
              <a:t>들에서 투과되어 나오는 빛의 세기를 일정하게 하기 위해서는</a:t>
            </a:r>
            <a:endParaRPr lang="en-US" altLang="ko-KR" dirty="0"/>
          </a:p>
          <a:p>
            <a:r>
              <a:rPr lang="en-US" altLang="ko-KR" dirty="0"/>
              <a:t>50</a:t>
            </a:r>
            <a:r>
              <a:rPr lang="ko-KR" altLang="en-US" dirty="0"/>
              <a:t>도로 꺾이는 </a:t>
            </a:r>
            <a:r>
              <a:rPr lang="ko-KR" altLang="en-US" dirty="0" err="1"/>
              <a:t>호겔은</a:t>
            </a:r>
            <a:r>
              <a:rPr lang="ko-KR" altLang="en-US" dirty="0"/>
              <a:t> </a:t>
            </a:r>
            <a:r>
              <a:rPr lang="en-US" altLang="ko-KR" dirty="0"/>
              <a:t>delta epsilon</a:t>
            </a:r>
            <a:r>
              <a:rPr lang="ko-KR" altLang="en-US" dirty="0"/>
              <a:t>을 </a:t>
            </a:r>
            <a:r>
              <a:rPr lang="en-US" altLang="ko-KR" dirty="0"/>
              <a:t>0.33</a:t>
            </a:r>
            <a:r>
              <a:rPr lang="ko-KR" altLang="en-US" dirty="0"/>
              <a:t>으로</a:t>
            </a:r>
            <a:r>
              <a:rPr lang="en-US" altLang="ko-KR" dirty="0"/>
              <a:t>, 10</a:t>
            </a:r>
            <a:r>
              <a:rPr lang="ko-KR" altLang="en-US" dirty="0"/>
              <a:t>도로 꺾이는 </a:t>
            </a:r>
            <a:r>
              <a:rPr lang="ko-KR" altLang="en-US" dirty="0" err="1"/>
              <a:t>호겔은</a:t>
            </a:r>
            <a:r>
              <a:rPr lang="ko-KR" altLang="en-US" dirty="0"/>
              <a:t> </a:t>
            </a:r>
            <a:r>
              <a:rPr lang="en-US" altLang="ko-KR" dirty="0"/>
              <a:t>0.6</a:t>
            </a:r>
            <a:r>
              <a:rPr lang="ko-KR" altLang="en-US" dirty="0"/>
              <a:t>으로</a:t>
            </a:r>
            <a:r>
              <a:rPr lang="en-US" altLang="ko-KR" dirty="0"/>
              <a:t>, </a:t>
            </a:r>
            <a:r>
              <a:rPr lang="ko-KR" altLang="en-US" dirty="0" err="1"/>
              <a:t>이런식으로</a:t>
            </a:r>
            <a:r>
              <a:rPr lang="ko-KR" altLang="en-US" dirty="0"/>
              <a:t> 각각의 회절각에 따라 </a:t>
            </a:r>
            <a:r>
              <a:rPr lang="en-US" altLang="ko-KR" dirty="0"/>
              <a:t>delta epsilon</a:t>
            </a:r>
            <a:r>
              <a:rPr lang="ko-KR" altLang="en-US" dirty="0"/>
              <a:t>을 변경해주며 기록을 해주면 효율이 전체적으로는 조금 떨어지지만 모든 </a:t>
            </a:r>
            <a:r>
              <a:rPr lang="ko-KR" altLang="en-US" dirty="0" err="1"/>
              <a:t>호겔들이</a:t>
            </a:r>
            <a:r>
              <a:rPr lang="ko-KR" altLang="en-US" dirty="0"/>
              <a:t> 약 </a:t>
            </a:r>
            <a:r>
              <a:rPr lang="en-US" altLang="ko-KR" dirty="0"/>
              <a:t>33%</a:t>
            </a:r>
            <a:r>
              <a:rPr lang="ko-KR" altLang="en-US" dirty="0"/>
              <a:t>의 일정한 투과효율을 가질 수 있음을 알 수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지금의 그래프의 경우 </a:t>
            </a:r>
            <a:r>
              <a:rPr lang="en-US" altLang="ko-KR" dirty="0"/>
              <a:t>HOE gratin</a:t>
            </a:r>
            <a:r>
              <a:rPr lang="ko-KR" altLang="en-US" dirty="0"/>
              <a:t>의 </a:t>
            </a:r>
            <a:r>
              <a:rPr lang="en-US" altLang="ko-KR" dirty="0"/>
              <a:t>amplitude</a:t>
            </a:r>
            <a:r>
              <a:rPr lang="ko-KR" altLang="en-US" dirty="0"/>
              <a:t>를 줄였을 때</a:t>
            </a:r>
            <a:r>
              <a:rPr lang="en-US" altLang="ko-KR" dirty="0"/>
              <a:t>, </a:t>
            </a:r>
            <a:r>
              <a:rPr lang="ko-KR" altLang="en-US" dirty="0"/>
              <a:t>즉 빛의 세기를 기존보다 약하게 </a:t>
            </a:r>
            <a:r>
              <a:rPr lang="ko-KR" altLang="en-US" dirty="0" err="1"/>
              <a:t>하였을때</a:t>
            </a:r>
            <a:r>
              <a:rPr lang="ko-KR" altLang="en-US" dirty="0"/>
              <a:t> 어느 지점에서 모든 </a:t>
            </a:r>
            <a:r>
              <a:rPr lang="ko-KR" altLang="en-US" dirty="0" err="1"/>
              <a:t>호겔이</a:t>
            </a:r>
            <a:r>
              <a:rPr lang="ko-KR" altLang="en-US" dirty="0"/>
              <a:t> 효율을 일정하게 낼 수 있는지를 알아본 것이기 때문에 기록하는 빛의 세기를 더 강하게 할 경우 더 높고 일정한 효율을 가진 </a:t>
            </a:r>
            <a:r>
              <a:rPr lang="en-US" altLang="ko-KR" dirty="0"/>
              <a:t>HCOE </a:t>
            </a:r>
            <a:r>
              <a:rPr lang="ko-KR" altLang="en-US" dirty="0"/>
              <a:t>제작도 가능할 것으로 예상됩니다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89796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이제 마지막으로 결론을 말씀드리겠습니다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본 연구에서는 평판 </a:t>
            </a:r>
            <a:r>
              <a:rPr lang="en-US" altLang="ko-KR" dirty="0"/>
              <a:t>HOE</a:t>
            </a:r>
            <a:r>
              <a:rPr lang="ko-KR" altLang="en-US" dirty="0"/>
              <a:t>를 이용해서 커스틱 이미지를 생성하는 홀로그램 패턴 설계 알고리즘을 개발하였고 이를 기록하기 위한 </a:t>
            </a:r>
            <a:r>
              <a:rPr lang="en-US" altLang="ko-KR" dirty="0"/>
              <a:t>holographic printer</a:t>
            </a:r>
            <a:r>
              <a:rPr lang="ko-KR" altLang="en-US" dirty="0"/>
              <a:t>를 설계하였습니다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또한 기존의 방식과 비교하여 </a:t>
            </a:r>
            <a:r>
              <a:rPr lang="en-US" altLang="ko-KR" dirty="0"/>
              <a:t>HCOE</a:t>
            </a:r>
            <a:r>
              <a:rPr lang="ko-KR" altLang="en-US" dirty="0"/>
              <a:t>의 장점과 의의를 다양한 시뮬레이션을 통해 검증하였습니다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이 과정에서 </a:t>
            </a:r>
            <a:r>
              <a:rPr lang="en-US" altLang="ko-KR" dirty="0"/>
              <a:t>SFMM</a:t>
            </a:r>
            <a:r>
              <a:rPr lang="ko-KR" altLang="en-US" dirty="0"/>
              <a:t>을 이용한 </a:t>
            </a:r>
            <a:r>
              <a:rPr lang="en-US" altLang="ko-KR" dirty="0"/>
              <a:t>HOE</a:t>
            </a:r>
            <a:r>
              <a:rPr lang="ko-KR" altLang="en-US" dirty="0"/>
              <a:t>의 광효율을 계산하여 추후에 보다 높고 일정한 효율을 가진 </a:t>
            </a:r>
            <a:r>
              <a:rPr lang="en-US" altLang="ko-KR" dirty="0"/>
              <a:t>HCOE </a:t>
            </a:r>
            <a:r>
              <a:rPr lang="ko-KR" altLang="en-US" dirty="0"/>
              <a:t>개발 및 </a:t>
            </a:r>
            <a:r>
              <a:rPr lang="en-US" altLang="ko-KR" dirty="0"/>
              <a:t>HCOE</a:t>
            </a:r>
            <a:r>
              <a:rPr lang="ko-KR" altLang="en-US" dirty="0"/>
              <a:t>의 상용화 가능성이 있음을 말씀드리며 본 발표를 마치도록 하겠습니다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49258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감사합니다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3419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b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5BCA-FD13-450C-92FE-0671F871629C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4699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C1C70F-70B8-49DC-87B4-B2311028B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89BEA4D-C21E-4367-8DAE-14ADC3A58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4F01D7E-DF9E-4EB3-B219-2F62DF78A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2FFB34-7E1C-40AE-AC33-32716D361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6442A4F-749A-46E5-927C-DF7CA2B31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651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DFA6E0-3ECE-49AB-9F0D-312E1D1D8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9631E43-8CE1-44A0-B193-40A2AF2038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2C537D-F838-4852-BF10-19ED7505E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B17791A-0B77-498A-B20F-DF5170B2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6E98A2-3AD8-412C-B14A-870880C33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2970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C4E9B9-DE12-4F5E-91B3-7FE176B7A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7D1C0C1-A47E-4EEA-88D3-EA19E98A9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DF9FEC5-5661-4B1E-AF40-7738BE11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ED4A82-1EA6-493B-B7DB-4BD36DCC0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556A35-022E-4A2C-BE41-7C3B68FFA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7141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0EC9C4-08BB-4798-A8CE-FDF7CBCC3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9CA06D9-7019-410D-B96A-08D615AD7B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E6C3CCB-82F6-4EA1-AFDE-F5A042CE3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22CE456-7859-493B-BF51-64F800A97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CA70975-D05A-41B1-9899-B1C93E324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99F494E-28B4-42B7-BA96-756F7754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568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6D8A85-E901-485E-AF2F-CCA2B0451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F8DDA2-A43F-4BC9-A6BE-CF11D1ED1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D75455E-4512-43B7-8E3C-1352D504A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ECADF6F-DBB6-4DA9-BAC6-6659F5110D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98D0902-881F-422E-AA13-65C05932BE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A3D5561-885B-40BF-A902-77068E63C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5666D2F-06B7-4BAC-8900-2DC2ACF61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44A4C0-771E-41AE-807A-44C4A5CE2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852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425F06-B081-4D80-9B38-875DA9840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4C36A3F-914E-4368-9753-22EADA2F6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1F87CBD-D443-4367-BEA7-143CF6D92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904948B-3BE0-4683-B6AE-90E2763C2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711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C75E280-330D-4332-A467-64FA73D44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4787DAE-D382-4B1F-B8CA-BA58C974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592608B-5851-46B5-B34C-347D823AC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64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83C48F-09FA-42CA-9ED8-03C268650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50DE3F7-B17A-4AD4-9FC4-F63DBE777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467190F-6CB8-4311-9E8C-ED6F940FD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29FF84A-546D-455F-8FA5-89FB4DA09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4E22C86-B44C-46E1-AE72-E60011CC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770FCC7-B147-4D87-AD46-4F226DE47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258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EFA60B-CF53-4E68-B494-5FE438E2E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A3C9F2-8CC0-4610-A28A-FF82C03204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74BCD95-29C0-4805-9088-6A6D5B85C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9BC1461-DF9E-4E83-A02D-EF4BF2FF6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E036035-2B09-43A3-B176-D79A9E252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C98F568-4448-4826-8347-DA0FCBACA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8402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30F834-BB75-4890-8634-D1588233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0B081B9-EF33-479E-83C8-A74CB1A8B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FA9533-9FEE-4A56-BD85-7F18B0B6F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A8362E-0C9D-48BC-90CF-2BDD5A8DF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090A181-1D05-43CE-BE43-548D88DF3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4564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275A956-A881-4417-B78B-36AC8A3FDC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29B2FFE-5286-49D5-AC37-2F08789FE3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D191F4-1522-46B0-A5C2-5F61CDAE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FD40-B5E7-445E-8196-9179A5D736E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C4394EF-2398-4CE3-B0EB-40DABDD1D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4E8135A-618A-44D6-90AD-B11D65BAF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3798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내용-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335360" y="332656"/>
            <a:ext cx="1152128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360363" y="423014"/>
            <a:ext cx="4128459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I</a:t>
            </a:r>
            <a:r>
              <a:rPr lang="en-US" altLang="ko-KR" sz="1100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NTEGRATED </a:t>
            </a:r>
          </a:p>
          <a:p>
            <a:pPr>
              <a:lnSpc>
                <a:spcPct val="90000"/>
              </a:lnSpc>
            </a:pP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P</a:t>
            </a:r>
            <a:r>
              <a:rPr lang="en-US" altLang="ko-KR" sz="1100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HOTONIC </a:t>
            </a:r>
          </a:p>
          <a:p>
            <a:pPr>
              <a:lnSpc>
                <a:spcPct val="90000"/>
              </a:lnSpc>
            </a:pP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D</a:t>
            </a:r>
            <a:r>
              <a:rPr lang="en-US" altLang="ko-KR" sz="1100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EVICES&amp; </a:t>
            </a:r>
          </a:p>
          <a:p>
            <a:pPr>
              <a:lnSpc>
                <a:spcPct val="90000"/>
              </a:lnSpc>
            </a:pP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S</a:t>
            </a:r>
            <a:r>
              <a:rPr lang="en-US" altLang="ko-KR" sz="1100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YSTEMS </a:t>
            </a: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LAB</a:t>
            </a:r>
            <a:endParaRPr lang="ko-KR" altLang="en-US" sz="1100" b="1" spc="600" dirty="0">
              <a:solidFill>
                <a:srgbClr val="7E858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8B0029"/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67807425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8D1B25E-A52E-48BF-8D14-4DA5EAF73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CB9523D-F2A9-47BA-879E-B617E3BB3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DFFC23-E3A8-4B52-A936-1316645BF5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7FD40-B5E7-445E-8196-9179A5D736E7}" type="datetimeFigureOut">
              <a:rPr lang="ko-KR" altLang="en-US" smtClean="0"/>
              <a:t>2021-06-19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386D892-F1EB-46BA-81C6-7612EEB8D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77DA5D-258E-4096-B7F2-F82FDBCEA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FF020-E97E-4C02-B6BF-96E81E749D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095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emf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50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6.png"/><Relationship Id="rId9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2.emf"/><Relationship Id="rId7" Type="http://schemas.openxmlformats.org/officeDocument/2006/relationships/image" Target="../media/image4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10" Type="http://schemas.openxmlformats.org/officeDocument/2006/relationships/image" Target="../media/image49.emf"/><Relationship Id="rId4" Type="http://schemas.openxmlformats.org/officeDocument/2006/relationships/image" Target="../media/image43.emf"/><Relationship Id="rId9" Type="http://schemas.openxmlformats.org/officeDocument/2006/relationships/image" Target="../media/image4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7" Type="http://schemas.openxmlformats.org/officeDocument/2006/relationships/image" Target="../media/image4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7" Type="http://schemas.openxmlformats.org/officeDocument/2006/relationships/image" Target="../media/image4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56195" y="1420833"/>
            <a:ext cx="8564488" cy="1470025"/>
          </a:xfrm>
        </p:spPr>
        <p:txBody>
          <a:bodyPr>
            <a:normAutofit/>
          </a:bodyPr>
          <a:lstStyle/>
          <a:p>
            <a:pPr algn="ctr"/>
            <a:r>
              <a:rPr lang="en-US" altLang="ko-KR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Holographic Caustic Optical Element </a:t>
            </a:r>
            <a:endParaRPr lang="ko-KR" altLang="en-US" sz="4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5722627"/>
            <a:ext cx="12192000" cy="1124744"/>
          </a:xfrm>
          <a:prstGeom prst="rect">
            <a:avLst/>
          </a:prstGeom>
          <a:solidFill>
            <a:srgbClr val="7C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3" descr="D:\Download\logo%26ui%282%29\globalsymbol_eng2_large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872" y="332657"/>
            <a:ext cx="1238608" cy="40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207624" y="5722627"/>
            <a:ext cx="2984376" cy="1107504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90000"/>
              </a:lnSpc>
            </a:pPr>
            <a:r>
              <a:rPr lang="en-US" altLang="ko-KR" sz="1800" b="1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I</a:t>
            </a:r>
            <a:r>
              <a:rPr lang="en-US" altLang="ko-KR" sz="1800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NTEGRATED </a:t>
            </a:r>
          </a:p>
          <a:p>
            <a:pPr algn="l">
              <a:lnSpc>
                <a:spcPct val="90000"/>
              </a:lnSpc>
            </a:pPr>
            <a:r>
              <a:rPr lang="en-US" altLang="ko-KR" sz="1800" b="1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P</a:t>
            </a:r>
            <a:r>
              <a:rPr lang="en-US" altLang="ko-KR" sz="1800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HOTONIC </a:t>
            </a:r>
          </a:p>
          <a:p>
            <a:pPr algn="l">
              <a:lnSpc>
                <a:spcPct val="90000"/>
              </a:lnSpc>
            </a:pPr>
            <a:r>
              <a:rPr lang="en-US" altLang="ko-KR" sz="1800" b="1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D</a:t>
            </a:r>
            <a:r>
              <a:rPr lang="en-US" altLang="ko-KR" sz="1800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EVICES&amp; </a:t>
            </a:r>
          </a:p>
          <a:p>
            <a:pPr algn="l">
              <a:lnSpc>
                <a:spcPct val="90000"/>
              </a:lnSpc>
            </a:pPr>
            <a:r>
              <a:rPr lang="en-US" altLang="ko-KR" sz="1800" b="1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S</a:t>
            </a:r>
            <a:r>
              <a:rPr lang="en-US" altLang="ko-KR" sz="1800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YSTEMS </a:t>
            </a:r>
            <a:r>
              <a:rPr lang="en-US" altLang="ko-KR" sz="1800" b="1" spc="600" dirty="0">
                <a:solidFill>
                  <a:srgbClr val="D6CABC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LAB</a:t>
            </a:r>
          </a:p>
          <a:p>
            <a:endParaRPr lang="ko-KR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863510" y="3273215"/>
            <a:ext cx="274947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2021. 2. 19</a:t>
            </a:r>
          </a:p>
          <a:p>
            <a:pPr algn="ctr"/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o-KR" altLang="en-US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백웅재</a:t>
            </a:r>
            <a:r>
              <a:rPr lang="en-US" altLang="ko-KR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전영진</a:t>
            </a:r>
            <a:r>
              <a:rPr lang="en-US" altLang="ko-KR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전호성</a:t>
            </a:r>
            <a:r>
              <a:rPr lang="en-US" altLang="ko-KR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sz="1600" b="1" dirty="0" err="1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김휘</a:t>
            </a:r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o-KR" altLang="en-US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o-KR" altLang="en-US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일리노이 대학교</a:t>
            </a:r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o-KR" altLang="en-US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고려대학교</a:t>
            </a:r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ko-KR" sz="24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992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01038" y="332656"/>
            <a:ext cx="11783439" cy="791995"/>
            <a:chOff x="405121" y="332656"/>
            <a:chExt cx="9002953" cy="791995"/>
          </a:xfrm>
        </p:grpSpPr>
        <p:cxnSp>
          <p:nvCxnSpPr>
            <p:cNvPr id="7" name="직선 연결선 6"/>
            <p:cNvCxnSpPr>
              <a:cxnSpLocks/>
            </p:cNvCxnSpPr>
            <p:nvPr/>
          </p:nvCxnSpPr>
          <p:spPr>
            <a:xfrm>
              <a:off x="405121" y="332656"/>
              <a:ext cx="9002953" cy="0"/>
            </a:xfrm>
            <a:prstGeom prst="line">
              <a:avLst/>
            </a:prstGeom>
            <a:ln w="3175">
              <a:solidFill>
                <a:srgbClr val="6872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0"/>
            <p:cNvSpPr txBox="1"/>
            <p:nvPr/>
          </p:nvSpPr>
          <p:spPr>
            <a:xfrm>
              <a:off x="6940995" y="422920"/>
              <a:ext cx="2348163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I</a:t>
              </a:r>
              <a:r>
                <a:rPr lang="en-US" altLang="ko-KR" sz="1100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NTEGRATED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P</a:t>
              </a:r>
              <a:r>
                <a:rPr lang="en-US" altLang="ko-KR" sz="1100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HOTONIC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D</a:t>
              </a:r>
              <a:r>
                <a:rPr lang="en-US" altLang="ko-KR" sz="1100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EVICES&amp; </a:t>
              </a:r>
            </a:p>
            <a:p>
              <a:pPr>
                <a:lnSpc>
                  <a:spcPct val="90000"/>
                </a:lnSpc>
              </a:pPr>
              <a:r>
                <a:rPr lang="en-US" altLang="ko-KR" sz="1100" b="1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S</a:t>
              </a:r>
              <a:r>
                <a:rPr lang="en-US" altLang="ko-KR" sz="1100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YSTEMS </a:t>
              </a:r>
              <a:r>
                <a:rPr lang="en-US" altLang="ko-KR" sz="1100" b="1" spc="600" dirty="0">
                  <a:solidFill>
                    <a:srgbClr val="7E858E"/>
                  </a:solidFill>
                  <a:latin typeface="+mj-lt"/>
                  <a:ea typeface="맑은 고딕" pitchFamily="50" charset="-127"/>
                  <a:cs typeface="Times New Roman" panose="02020603050405020304" pitchFamily="18" charset="0"/>
                </a:rPr>
                <a:t>LAB</a:t>
              </a:r>
              <a:endParaRPr lang="ko-KR" altLang="en-US" sz="1100" b="1" spc="600" dirty="0">
                <a:solidFill>
                  <a:srgbClr val="7E858E"/>
                </a:solidFill>
                <a:latin typeface="+mj-lt"/>
                <a:ea typeface="맑은 고딕" pitchFamily="50" charset="-127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775520" y="481399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endParaRPr lang="ko-K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15322" y="1592378"/>
            <a:ext cx="828004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b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Holographic Caustic Optical Element (HCOE)</a:t>
            </a:r>
          </a:p>
          <a:p>
            <a:endParaRPr lang="en-US" altLang="ko-K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Method</a:t>
            </a:r>
          </a:p>
          <a:p>
            <a:endParaRPr lang="en-US" altLang="ko-K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</a:t>
            </a:r>
            <a:b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altLang="ko-K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46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252552" y="5746738"/>
            <a:ext cx="4982862" cy="374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algn="ctr">
              <a:lnSpc>
                <a:spcPct val="150000"/>
              </a:lnSpc>
            </a:pPr>
            <a:r>
              <a:rPr lang="en-US" altLang="ko-KR" sz="1400" b="1" dirty="0"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Various types of Caustics </a:t>
            </a:r>
            <a:endParaRPr lang="ko-KR" altLang="ko-KR" sz="1400" b="1" dirty="0">
              <a:latin typeface="Times New Roman" panose="02020603050405020304" pitchFamily="18" charset="0"/>
              <a:ea typeface="바탕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429642" y="5741926"/>
            <a:ext cx="5279424" cy="376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algn="ctr">
              <a:lnSpc>
                <a:spcPct val="150000"/>
              </a:lnSpc>
            </a:pPr>
            <a:r>
              <a:rPr lang="en-US" altLang="ko-KR" sz="1400" b="1" dirty="0">
                <a:latin typeface="Times New Roman" panose="02020603050405020304" pitchFamily="18" charset="0"/>
                <a:ea typeface="굴림체" panose="020B0609000101010101" pitchFamily="49" charset="-127"/>
                <a:cs typeface="Times New Roman" panose="02020603050405020304" pitchFamily="18" charset="0"/>
              </a:rPr>
              <a:t>Basic Principle</a:t>
            </a:r>
            <a:endParaRPr lang="ko-KR" altLang="ko-KR" sz="1600" b="1" dirty="0">
              <a:latin typeface="Times New Roman" panose="02020603050405020304" pitchFamily="18" charset="0"/>
              <a:ea typeface="바탕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86026" y="1784429"/>
            <a:ext cx="4723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Caustics: </a:t>
            </a:r>
          </a:p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Bunching up of reflected or refracted light rays</a:t>
            </a:r>
          </a:p>
        </p:txBody>
      </p:sp>
      <p:sp>
        <p:nvSpPr>
          <p:cNvPr id="24" name="텍스트 개체 틀 1">
            <a:extLst>
              <a:ext uri="{FF2B5EF4-FFF2-40B4-BE49-F238E27FC236}">
                <a16:creationId xmlns:a16="http://schemas.microsoft.com/office/drawing/2014/main" id="{85E99351-1E7B-42AC-B07D-859E6B08A478}"/>
              </a:ext>
            </a:extLst>
          </p:cNvPr>
          <p:cNvSpPr txBox="1">
            <a:spLocks/>
          </p:cNvSpPr>
          <p:nvPr/>
        </p:nvSpPr>
        <p:spPr>
          <a:xfrm>
            <a:off x="1239300" y="1060193"/>
            <a:ext cx="1669552" cy="4122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Caustic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438DBBD-4828-49E0-886B-AC531DB06543}"/>
              </a:ext>
            </a:extLst>
          </p:cNvPr>
          <p:cNvGrpSpPr/>
          <p:nvPr/>
        </p:nvGrpSpPr>
        <p:grpSpPr>
          <a:xfrm>
            <a:off x="1239300" y="1687764"/>
            <a:ext cx="5359974" cy="3885001"/>
            <a:chOff x="1239300" y="1687764"/>
            <a:chExt cx="5359974" cy="3885001"/>
          </a:xfrm>
        </p:grpSpPr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61849297-8BF9-4AFA-B417-E0B8FCA5DBE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3949" y="3722365"/>
              <a:ext cx="2592000" cy="1850400"/>
            </a:xfrm>
            <a:prstGeom prst="rect">
              <a:avLst/>
            </a:prstGeom>
          </p:spPr>
        </p:pic>
        <p:pic>
          <p:nvPicPr>
            <p:cNvPr id="12" name="그림 11" descr="식탁용기구, 비어있는, 은색이(가) 표시된 사진&#10;&#10;자동 생성된 설명">
              <a:extLst>
                <a:ext uri="{FF2B5EF4-FFF2-40B4-BE49-F238E27FC236}">
                  <a16:creationId xmlns:a16="http://schemas.microsoft.com/office/drawing/2014/main" id="{5AEF23E8-1C73-4C55-9AC0-98D3AF9BC1D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9300" y="1687764"/>
              <a:ext cx="2592134" cy="1848886"/>
            </a:xfrm>
            <a:prstGeom prst="rect">
              <a:avLst/>
            </a:prstGeom>
          </p:spPr>
        </p:pic>
        <p:pic>
          <p:nvPicPr>
            <p:cNvPr id="14" name="그림 13" descr="대양저이(가) 표시된 사진&#10;&#10;자동 생성된 설명">
              <a:extLst>
                <a:ext uri="{FF2B5EF4-FFF2-40B4-BE49-F238E27FC236}">
                  <a16:creationId xmlns:a16="http://schemas.microsoft.com/office/drawing/2014/main" id="{64B588D2-98E6-47AF-8222-152CAFEE646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3949" y="1687764"/>
              <a:ext cx="2592134" cy="1848886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0C557B66-ECD4-4BED-8563-D71148E44AA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9300" y="3722365"/>
              <a:ext cx="2592134" cy="1848886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0A9F54-868A-41EE-BC29-CFE11637B3C8}"/>
                </a:ext>
              </a:extLst>
            </p:cNvPr>
            <p:cNvSpPr txBox="1"/>
            <p:nvPr/>
          </p:nvSpPr>
          <p:spPr>
            <a:xfrm>
              <a:off x="3392081" y="3173841"/>
              <a:ext cx="466965" cy="379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  <a:endPara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1DB8B22-AA3C-491C-B498-394D83DEC726}"/>
                </a:ext>
              </a:extLst>
            </p:cNvPr>
            <p:cNvSpPr txBox="1"/>
            <p:nvPr/>
          </p:nvSpPr>
          <p:spPr>
            <a:xfrm>
              <a:off x="6119118" y="3173841"/>
              <a:ext cx="480156" cy="379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704403-7DF7-4996-9950-26C3B5C11D5F}"/>
                </a:ext>
              </a:extLst>
            </p:cNvPr>
            <p:cNvSpPr txBox="1"/>
            <p:nvPr/>
          </p:nvSpPr>
          <p:spPr>
            <a:xfrm>
              <a:off x="6119118" y="5183756"/>
              <a:ext cx="480156" cy="379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(d)</a:t>
              </a:r>
              <a:endParaRPr lang="ko-KR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0F1C68B-C8EB-4306-96B3-5248D234F1F2}"/>
                </a:ext>
              </a:extLst>
            </p:cNvPr>
            <p:cNvSpPr txBox="1"/>
            <p:nvPr/>
          </p:nvSpPr>
          <p:spPr>
            <a:xfrm>
              <a:off x="3364469" y="5183756"/>
              <a:ext cx="453774" cy="379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218" name="Picture 2" descr="Caustic (mathematics) - Wikipedia">
            <a:extLst>
              <a:ext uri="{FF2B5EF4-FFF2-40B4-BE49-F238E27FC236}">
                <a16:creationId xmlns:a16="http://schemas.microsoft.com/office/drawing/2014/main" id="{C318852F-5E04-4096-AD44-C2993473D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000" y="3279144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AF0FBC-4E8C-4A57-9FF1-C923D0F2E91C}"/>
              </a:ext>
            </a:extLst>
          </p:cNvPr>
          <p:cNvSpPr txBox="1"/>
          <p:nvPr/>
        </p:nvSpPr>
        <p:spPr>
          <a:xfrm>
            <a:off x="10389363" y="4315880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Mirror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C4D8FD-EFF5-431E-9E21-308C9EBA5EFC}"/>
              </a:ext>
            </a:extLst>
          </p:cNvPr>
          <p:cNvSpPr txBox="1"/>
          <p:nvPr/>
        </p:nvSpPr>
        <p:spPr>
          <a:xfrm>
            <a:off x="7346507" y="4315879"/>
            <a:ext cx="917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 rays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CE42513B-0F6F-46C5-8633-CA1F02EA2951}"/>
              </a:ext>
            </a:extLst>
          </p:cNvPr>
          <p:cNvCxnSpPr>
            <a:cxnSpLocks/>
          </p:cNvCxnSpPr>
          <p:nvPr/>
        </p:nvCxnSpPr>
        <p:spPr>
          <a:xfrm>
            <a:off x="9347546" y="2469764"/>
            <a:ext cx="411251" cy="200000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DCBACCD-E18E-4C84-BCAF-19A2425B59F5}"/>
              </a:ext>
            </a:extLst>
          </p:cNvPr>
          <p:cNvSpPr txBox="1"/>
          <p:nvPr/>
        </p:nvSpPr>
        <p:spPr>
          <a:xfrm>
            <a:off x="1242340" y="6358698"/>
            <a:ext cx="15840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이미지 출처</a:t>
            </a:r>
            <a:r>
              <a:rPr lang="en-US" altLang="ko-K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Wikipedia</a:t>
            </a:r>
            <a:endParaRPr lang="ko-KR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928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17E5DBCC-18FA-4AAD-BAC1-D56532265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9467" y="477044"/>
            <a:ext cx="8415867" cy="577056"/>
          </a:xfrm>
        </p:spPr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텍스트 개체 틀 1">
            <a:extLst>
              <a:ext uri="{FF2B5EF4-FFF2-40B4-BE49-F238E27FC236}">
                <a16:creationId xmlns:a16="http://schemas.microsoft.com/office/drawing/2014/main" id="{EE185B67-7CD2-4BC2-A71D-5AA157D52D2A}"/>
              </a:ext>
            </a:extLst>
          </p:cNvPr>
          <p:cNvSpPr txBox="1">
            <a:spLocks/>
          </p:cNvSpPr>
          <p:nvPr/>
        </p:nvSpPr>
        <p:spPr>
          <a:xfrm>
            <a:off x="1239299" y="1054100"/>
            <a:ext cx="4949466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Holographic Optical Element (HOE)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8" name="그림 77">
            <a:extLst>
              <a:ext uri="{FF2B5EF4-FFF2-40B4-BE49-F238E27FC236}">
                <a16:creationId xmlns:a16="http://schemas.microsoft.com/office/drawing/2014/main" id="{9C84D2CF-60C0-4077-9ECF-02D649B67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299" y="1677539"/>
            <a:ext cx="8336196" cy="489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82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D9D2EB84-C250-4735-80C6-A0226CD14A7C}"/>
              </a:ext>
            </a:extLst>
          </p:cNvPr>
          <p:cNvGrpSpPr/>
          <p:nvPr/>
        </p:nvGrpSpPr>
        <p:grpSpPr>
          <a:xfrm>
            <a:off x="1239299" y="1803007"/>
            <a:ext cx="7735368" cy="4496193"/>
            <a:chOff x="2116805" y="1461998"/>
            <a:chExt cx="7190228" cy="4529889"/>
          </a:xfrm>
        </p:grpSpPr>
        <p:pic>
          <p:nvPicPr>
            <p:cNvPr id="82" name="그림 81">
              <a:extLst>
                <a:ext uri="{FF2B5EF4-FFF2-40B4-BE49-F238E27FC236}">
                  <a16:creationId xmlns:a16="http://schemas.microsoft.com/office/drawing/2014/main" id="{13C6BFE0-4971-4738-A8FF-DBF287087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16805" y="1461998"/>
              <a:ext cx="7190228" cy="4529889"/>
            </a:xfrm>
            <a:prstGeom prst="rect">
              <a:avLst/>
            </a:prstGeom>
          </p:spPr>
        </p:pic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7F09EDB1-EEAB-425D-96C3-6168945EA5BD}"/>
                </a:ext>
              </a:extLst>
            </p:cNvPr>
            <p:cNvGrpSpPr/>
            <p:nvPr/>
          </p:nvGrpSpPr>
          <p:grpSpPr>
            <a:xfrm>
              <a:off x="3473302" y="4322233"/>
              <a:ext cx="197982" cy="1162643"/>
              <a:chOff x="3473302" y="4322233"/>
              <a:chExt cx="197982" cy="1162643"/>
            </a:xfrm>
          </p:grpSpPr>
          <p:cxnSp>
            <p:nvCxnSpPr>
              <p:cNvPr id="84" name="직선 연결선 83">
                <a:extLst>
                  <a:ext uri="{FF2B5EF4-FFF2-40B4-BE49-F238E27FC236}">
                    <a16:creationId xmlns:a16="http://schemas.microsoft.com/office/drawing/2014/main" id="{B9F37191-26BF-4BE1-A40F-9D2CC337E7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3302" y="4322233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5E4B4CCC-8463-4428-8816-E83BE0820D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3302" y="4430234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>
                <a:extLst>
                  <a:ext uri="{FF2B5EF4-FFF2-40B4-BE49-F238E27FC236}">
                    <a16:creationId xmlns:a16="http://schemas.microsoft.com/office/drawing/2014/main" id="{88BCCAC5-960E-45C2-A8D4-02F5583CF0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3302" y="4537050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직선 연결선 87">
                <a:extLst>
                  <a:ext uri="{FF2B5EF4-FFF2-40B4-BE49-F238E27FC236}">
                    <a16:creationId xmlns:a16="http://schemas.microsoft.com/office/drawing/2014/main" id="{1E8FCD1D-4D01-4C02-8DFB-468A44D60A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3302" y="4643866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499DDCF9-85AE-45B2-8E83-152969D004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4749497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95E70D88-E743-4BE1-9D44-4DD8143940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4856313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AEA2FDFB-A9A0-4F1B-AAD5-112DE24E53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4961944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직선 연결선 91">
                <a:extLst>
                  <a:ext uri="{FF2B5EF4-FFF2-40B4-BE49-F238E27FC236}">
                    <a16:creationId xmlns:a16="http://schemas.microsoft.com/office/drawing/2014/main" id="{7FB7DE61-3A45-4259-A215-17D81BCAF2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5065834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직선 연결선 92">
                <a:extLst>
                  <a:ext uri="{FF2B5EF4-FFF2-40B4-BE49-F238E27FC236}">
                    <a16:creationId xmlns:a16="http://schemas.microsoft.com/office/drawing/2014/main" id="{7C0BDCE1-2C6E-4DAD-AFA2-0292264CEA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5171465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직선 연결선 93">
                <a:extLst>
                  <a:ext uri="{FF2B5EF4-FFF2-40B4-BE49-F238E27FC236}">
                    <a16:creationId xmlns:a16="http://schemas.microsoft.com/office/drawing/2014/main" id="{2C177D15-EBDF-4C09-8C23-AD4CAF9F2C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5275355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6280EDBA-725E-4136-AA0E-8D88489583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5376875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" name="그룹 100">
              <a:extLst>
                <a:ext uri="{FF2B5EF4-FFF2-40B4-BE49-F238E27FC236}">
                  <a16:creationId xmlns:a16="http://schemas.microsoft.com/office/drawing/2014/main" id="{DC375FAC-A894-4F98-B5AB-0208C6484770}"/>
                </a:ext>
              </a:extLst>
            </p:cNvPr>
            <p:cNvGrpSpPr/>
            <p:nvPr/>
          </p:nvGrpSpPr>
          <p:grpSpPr>
            <a:xfrm>
              <a:off x="7264252" y="4430234"/>
              <a:ext cx="197982" cy="1162643"/>
              <a:chOff x="3473302" y="4322233"/>
              <a:chExt cx="197982" cy="1162643"/>
            </a:xfrm>
          </p:grpSpPr>
          <p:cxnSp>
            <p:nvCxnSpPr>
              <p:cNvPr id="102" name="직선 연결선 101">
                <a:extLst>
                  <a:ext uri="{FF2B5EF4-FFF2-40B4-BE49-F238E27FC236}">
                    <a16:creationId xmlns:a16="http://schemas.microsoft.com/office/drawing/2014/main" id="{C8339C97-AD00-47D7-BED3-B5657DFA43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3302" y="4322233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직선 연결선 102">
                <a:extLst>
                  <a:ext uri="{FF2B5EF4-FFF2-40B4-BE49-F238E27FC236}">
                    <a16:creationId xmlns:a16="http://schemas.microsoft.com/office/drawing/2014/main" id="{E9B3FEFF-4D5E-4F94-AA83-E4F2A7DFF3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3302" y="4430234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CC69376B-83D5-4F28-8F23-35D2C6A0EB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3302" y="4537050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직선 연결선 104">
                <a:extLst>
                  <a:ext uri="{FF2B5EF4-FFF2-40B4-BE49-F238E27FC236}">
                    <a16:creationId xmlns:a16="http://schemas.microsoft.com/office/drawing/2014/main" id="{F34DC1D8-7E99-40B3-97FE-126AB6A8AA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3302" y="4643866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직선 연결선 105">
                <a:extLst>
                  <a:ext uri="{FF2B5EF4-FFF2-40B4-BE49-F238E27FC236}">
                    <a16:creationId xmlns:a16="http://schemas.microsoft.com/office/drawing/2014/main" id="{2391C107-18F5-4EB8-8970-1EEAB28B86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4749497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직선 연결선 106">
                <a:extLst>
                  <a:ext uri="{FF2B5EF4-FFF2-40B4-BE49-F238E27FC236}">
                    <a16:creationId xmlns:a16="http://schemas.microsoft.com/office/drawing/2014/main" id="{5D3A54FD-944F-48E7-A20A-767ADFCDF1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4856313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>
                <a:extLst>
                  <a:ext uri="{FF2B5EF4-FFF2-40B4-BE49-F238E27FC236}">
                    <a16:creationId xmlns:a16="http://schemas.microsoft.com/office/drawing/2014/main" id="{5337EC64-8850-4703-B0A8-2EE5829B4B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4961944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직선 연결선 108">
                <a:extLst>
                  <a:ext uri="{FF2B5EF4-FFF2-40B4-BE49-F238E27FC236}">
                    <a16:creationId xmlns:a16="http://schemas.microsoft.com/office/drawing/2014/main" id="{F5A501E9-924B-4451-8FA5-FE098E8EF9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5065834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직선 연결선 109">
                <a:extLst>
                  <a:ext uri="{FF2B5EF4-FFF2-40B4-BE49-F238E27FC236}">
                    <a16:creationId xmlns:a16="http://schemas.microsoft.com/office/drawing/2014/main" id="{5205459C-8B1A-43E0-BD93-DE838CA289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5171465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CD9A3CEF-2827-4E8F-AD73-3D2029F847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5275355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>
                <a:extLst>
                  <a:ext uri="{FF2B5EF4-FFF2-40B4-BE49-F238E27FC236}">
                    <a16:creationId xmlns:a16="http://schemas.microsoft.com/office/drawing/2014/main" id="{6B8E0986-9E41-4C8B-B4B6-AD91251BBD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4286" y="5376875"/>
                <a:ext cx="196998" cy="1080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5" name="텍스트 개체 틀 1">
            <a:extLst>
              <a:ext uri="{FF2B5EF4-FFF2-40B4-BE49-F238E27FC236}">
                <a16:creationId xmlns:a16="http://schemas.microsoft.com/office/drawing/2014/main" id="{9BD24EA9-5D25-450D-87DF-5FDC55BD57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9467" y="477044"/>
            <a:ext cx="8415867" cy="577056"/>
          </a:xfrm>
        </p:spPr>
        <p:txBody>
          <a:bodyPr/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텍스트 개체 틀 1">
            <a:extLst>
              <a:ext uri="{FF2B5EF4-FFF2-40B4-BE49-F238E27FC236}">
                <a16:creationId xmlns:a16="http://schemas.microsoft.com/office/drawing/2014/main" id="{8A9B08F5-99D0-4A74-B231-9C6251DF0E43}"/>
              </a:ext>
            </a:extLst>
          </p:cNvPr>
          <p:cNvSpPr txBox="1">
            <a:spLocks/>
          </p:cNvSpPr>
          <p:nvPr/>
        </p:nvSpPr>
        <p:spPr>
          <a:xfrm>
            <a:off x="1239299" y="1054100"/>
            <a:ext cx="4949466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Holographic Optical Element (HOE)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718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텍스트 개체 틀 1">
            <a:extLst>
              <a:ext uri="{FF2B5EF4-FFF2-40B4-BE49-F238E27FC236}">
                <a16:creationId xmlns:a16="http://schemas.microsoft.com/office/drawing/2014/main" id="{1A17CFEF-EFCE-4E68-BFE9-D7CC7F5CF7EE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Holographic Caustic Optical Element (HCOE)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더하기 기호 24">
            <a:extLst>
              <a:ext uri="{FF2B5EF4-FFF2-40B4-BE49-F238E27FC236}">
                <a16:creationId xmlns:a16="http://schemas.microsoft.com/office/drawing/2014/main" id="{FFE7F77C-BF41-464C-ADB2-CCD271201250}"/>
              </a:ext>
            </a:extLst>
          </p:cNvPr>
          <p:cNvSpPr/>
          <p:nvPr/>
        </p:nvSpPr>
        <p:spPr>
          <a:xfrm>
            <a:off x="3583977" y="2971800"/>
            <a:ext cx="914400" cy="914400"/>
          </a:xfrm>
          <a:prstGeom prst="mathPlu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같음 기호 50">
            <a:extLst>
              <a:ext uri="{FF2B5EF4-FFF2-40B4-BE49-F238E27FC236}">
                <a16:creationId xmlns:a16="http://schemas.microsoft.com/office/drawing/2014/main" id="{FC2B6024-8BAC-48E0-A1F4-B252E90BF32D}"/>
              </a:ext>
            </a:extLst>
          </p:cNvPr>
          <p:cNvSpPr/>
          <p:nvPr/>
        </p:nvSpPr>
        <p:spPr>
          <a:xfrm>
            <a:off x="7890934" y="3019010"/>
            <a:ext cx="914400" cy="914400"/>
          </a:xfrm>
          <a:prstGeom prst="mathEqual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459EEF2-58C4-462C-9244-C9DB1E938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20" y="2226364"/>
            <a:ext cx="336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austics – CGI – Knowledge">
            <a:extLst>
              <a:ext uri="{FF2B5EF4-FFF2-40B4-BE49-F238E27FC236}">
                <a16:creationId xmlns:a16="http://schemas.microsoft.com/office/drawing/2014/main" id="{28807286-8F1C-4ED4-A762-E717F5944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377" y="2226364"/>
            <a:ext cx="336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FE3561E2-ECF4-4282-9A1D-EB361B2A7668}"/>
              </a:ext>
            </a:extLst>
          </p:cNvPr>
          <p:cNvSpPr txBox="1"/>
          <p:nvPr/>
        </p:nvSpPr>
        <p:spPr>
          <a:xfrm>
            <a:off x="1437647" y="4827182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HOE</a:t>
            </a:r>
            <a:endParaRPr lang="ko-KR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4FC18E-8DC0-4AD6-8D2A-56EC191E8A5A}"/>
              </a:ext>
            </a:extLst>
          </p:cNvPr>
          <p:cNvSpPr txBox="1"/>
          <p:nvPr/>
        </p:nvSpPr>
        <p:spPr>
          <a:xfrm>
            <a:off x="5589914" y="4827182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Caustic</a:t>
            </a:r>
            <a:endParaRPr lang="ko-KR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7876184-5BB1-4D68-95F2-9BFD95FB3D3E}"/>
              </a:ext>
            </a:extLst>
          </p:cNvPr>
          <p:cNvSpPr txBox="1"/>
          <p:nvPr/>
        </p:nvSpPr>
        <p:spPr>
          <a:xfrm>
            <a:off x="9734546" y="4827182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HCOE</a:t>
            </a:r>
            <a:endParaRPr lang="ko-KR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그림 2" descr="녹색이(가) 표시된 사진&#10;&#10;자동 생성된 설명">
            <a:extLst>
              <a:ext uri="{FF2B5EF4-FFF2-40B4-BE49-F238E27FC236}">
                <a16:creationId xmlns:a16="http://schemas.microsoft.com/office/drawing/2014/main" id="{92275299-A91D-49C6-AFC8-025A280CA95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602" y="2230955"/>
            <a:ext cx="2644253" cy="251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5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51" grpId="0" animBg="1"/>
      <p:bldP spid="52" grpId="0"/>
      <p:bldP spid="56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EC8F0EAC-DB30-46CD-ABCD-D2971380E6D0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Holographic Caustic Optical Element (HCOE)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1311F08C-A883-48FD-90EE-6F3D10305688}"/>
              </a:ext>
            </a:extLst>
          </p:cNvPr>
          <p:cNvSpPr txBox="1">
            <a:spLocks/>
          </p:cNvSpPr>
          <p:nvPr/>
        </p:nvSpPr>
        <p:spPr>
          <a:xfrm>
            <a:off x="1239299" y="1054100"/>
            <a:ext cx="6473466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Comparison with conventional freeform caustic 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0AFC484-585D-43C7-AD28-A18A898A3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810" y="4448844"/>
            <a:ext cx="5662286" cy="185049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1EF67B8-F4F7-4299-9000-CAEF6DA86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998" y="1686340"/>
            <a:ext cx="3158361" cy="235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B&amp;amp;F HM3 Frog X 10th anniversary edition with Rayform technology applied to the crown, reflecting the MB&amp;amp;F battle-axe">
            <a:extLst>
              <a:ext uri="{FF2B5EF4-FFF2-40B4-BE49-F238E27FC236}">
                <a16:creationId xmlns:a16="http://schemas.microsoft.com/office/drawing/2014/main" id="{6C7647B8-8E0E-4206-96B6-CD7DCC5FB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810" y="1686340"/>
            <a:ext cx="3158361" cy="235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84D26C6-8481-4D27-A972-9EFC5FB67668}"/>
              </a:ext>
            </a:extLst>
          </p:cNvPr>
          <p:cNvSpPr txBox="1"/>
          <p:nvPr/>
        </p:nvSpPr>
        <p:spPr>
          <a:xfrm>
            <a:off x="8886171" y="3777966"/>
            <a:ext cx="16995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이미지 출처</a:t>
            </a:r>
            <a:r>
              <a:rPr lang="en-US" altLang="ko-K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RAYFORM</a:t>
            </a:r>
            <a:endParaRPr lang="ko-KR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30F91EDB-A112-448D-91E2-487F64E47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04" y="4454927"/>
            <a:ext cx="460057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126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66BF42F4-462B-4EA5-8976-285B8C608BBB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Method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81948069-C850-4CAA-947F-74E441FBE2B9}"/>
              </a:ext>
            </a:extLst>
          </p:cNvPr>
          <p:cNvSpPr txBox="1">
            <a:spLocks/>
          </p:cNvSpPr>
          <p:nvPr/>
        </p:nvSpPr>
        <p:spPr>
          <a:xfrm>
            <a:off x="1239299" y="1054100"/>
            <a:ext cx="6473466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Overall Design Sequence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755C943A-5A10-44F5-851C-FAB7102D7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68" y="1631156"/>
            <a:ext cx="1719675" cy="17241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BAE869-03A4-41EA-83C9-76B9E54B8CA7}"/>
              </a:ext>
            </a:extLst>
          </p:cNvPr>
          <p:cNvSpPr txBox="1"/>
          <p:nvPr/>
        </p:nvSpPr>
        <p:spPr>
          <a:xfrm>
            <a:off x="548344" y="3355344"/>
            <a:ext cx="1401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Image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18CDF1E-82C9-4950-81B1-77EAA94A7CA8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594099" y="1628253"/>
            <a:ext cx="28675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C9241D-FBC9-4C57-953F-712FD86189DC}"/>
              </a:ext>
            </a:extLst>
          </p:cNvPr>
          <p:cNvSpPr txBox="1"/>
          <p:nvPr/>
        </p:nvSpPr>
        <p:spPr>
          <a:xfrm>
            <a:off x="6157795" y="3425350"/>
            <a:ext cx="155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 Intensity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55AF9DCF-E20C-4EBA-BB7B-381B7A9BA600}"/>
              </a:ext>
            </a:extLst>
          </p:cNvPr>
          <p:cNvSpPr/>
          <p:nvPr/>
        </p:nvSpPr>
        <p:spPr>
          <a:xfrm>
            <a:off x="2364740" y="2285937"/>
            <a:ext cx="1984861" cy="484632"/>
          </a:xfrm>
          <a:prstGeom prst="rightArrow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66A69800-E959-49A6-8817-4B618E213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312" y="1628253"/>
            <a:ext cx="2595593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4" name="그림 113">
            <a:extLst>
              <a:ext uri="{FF2B5EF4-FFF2-40B4-BE49-F238E27FC236}">
                <a16:creationId xmlns:a16="http://schemas.microsoft.com/office/drawing/2014/main" id="{811A3F36-26DE-43CD-BC4E-323D62A8B0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1999" y="3996884"/>
            <a:ext cx="4873717" cy="24511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5" name="화살표: 위로 굽음 114">
            <a:extLst>
              <a:ext uri="{FF2B5EF4-FFF2-40B4-BE49-F238E27FC236}">
                <a16:creationId xmlns:a16="http://schemas.microsoft.com/office/drawing/2014/main" id="{F15C49EF-2A45-4F57-9C28-317F9BEB2C68}"/>
              </a:ext>
            </a:extLst>
          </p:cNvPr>
          <p:cNvSpPr/>
          <p:nvPr/>
        </p:nvSpPr>
        <p:spPr>
          <a:xfrm rot="10800000" flipH="1">
            <a:off x="10312402" y="2407137"/>
            <a:ext cx="1088978" cy="1176868"/>
          </a:xfrm>
          <a:prstGeom prst="bentUpArrow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3B1D5D1-81BC-4EAB-9E55-C896D28371D1}"/>
              </a:ext>
            </a:extLst>
          </p:cNvPr>
          <p:cNvSpPr txBox="1"/>
          <p:nvPr/>
        </p:nvSpPr>
        <p:spPr>
          <a:xfrm>
            <a:off x="2333627" y="2770569"/>
            <a:ext cx="22028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 distribution based 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size of HOE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B33DE6F-C738-4899-8EC1-CFF7850F3C6E}"/>
              </a:ext>
            </a:extLst>
          </p:cNvPr>
          <p:cNvSpPr txBox="1"/>
          <p:nvPr/>
        </p:nvSpPr>
        <p:spPr>
          <a:xfrm>
            <a:off x="10426081" y="1916605"/>
            <a:ext cx="1781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Assigning </a:t>
            </a:r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hogels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화살표: 왼쪽 117">
            <a:extLst>
              <a:ext uri="{FF2B5EF4-FFF2-40B4-BE49-F238E27FC236}">
                <a16:creationId xmlns:a16="http://schemas.microsoft.com/office/drawing/2014/main" id="{309A698E-9FD7-4B9E-81E1-E9B8FC591103}"/>
              </a:ext>
            </a:extLst>
          </p:cNvPr>
          <p:cNvSpPr/>
          <p:nvPr/>
        </p:nvSpPr>
        <p:spPr>
          <a:xfrm>
            <a:off x="5714780" y="4891897"/>
            <a:ext cx="1296947" cy="486000"/>
          </a:xfrm>
          <a:prstGeom prst="leftArrow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002B01F-9D7B-418B-B51A-A5E29ABB743B}"/>
              </a:ext>
            </a:extLst>
          </p:cNvPr>
          <p:cNvSpPr txBox="1"/>
          <p:nvPr/>
        </p:nvSpPr>
        <p:spPr>
          <a:xfrm>
            <a:off x="5790019" y="5377897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Recording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8" name="그림 227">
            <a:extLst>
              <a:ext uri="{FF2B5EF4-FFF2-40B4-BE49-F238E27FC236}">
                <a16:creationId xmlns:a16="http://schemas.microsoft.com/office/drawing/2014/main" id="{0DCBE27B-6F3D-4A2B-8B0C-37A7397569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5148" y="3540010"/>
            <a:ext cx="2017383" cy="32180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0" name="그림 229">
            <a:extLst>
              <a:ext uri="{FF2B5EF4-FFF2-40B4-BE49-F238E27FC236}">
                <a16:creationId xmlns:a16="http://schemas.microsoft.com/office/drawing/2014/main" id="{5A3E72A6-73EF-4E3D-8898-9176E0DE69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659" y="3794682"/>
            <a:ext cx="4731872" cy="28772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079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5" grpId="0" animBg="1"/>
      <p:bldP spid="116" grpId="0"/>
      <p:bldP spid="117" grpId="0"/>
      <p:bldP spid="118" grpId="0" animBg="1"/>
      <p:bldP spid="1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BC21E40F-02CF-4589-8476-B7C938CD4135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Method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054797F2-12A2-4A2A-9D1E-F997927547FE}"/>
              </a:ext>
            </a:extLst>
          </p:cNvPr>
          <p:cNvSpPr txBox="1">
            <a:spLocks/>
          </p:cNvSpPr>
          <p:nvPr/>
        </p:nvSpPr>
        <p:spPr>
          <a:xfrm>
            <a:off x="1239299" y="1054100"/>
            <a:ext cx="6473466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Assigning method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255D5C01-E5F6-45E4-BF19-8969AAE7D4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299" y="1651148"/>
            <a:ext cx="4876338" cy="4152752"/>
          </a:xfrm>
          <a:prstGeom prst="rect">
            <a:avLst/>
          </a:prstGeom>
        </p:spPr>
      </p:pic>
      <p:pic>
        <p:nvPicPr>
          <p:cNvPr id="2" name="녹화_2021_01_26_13_39_25_82">
            <a:hlinkClick r:id="" action="ppaction://media"/>
            <a:extLst>
              <a:ext uri="{FF2B5EF4-FFF2-40B4-BE49-F238E27FC236}">
                <a16:creationId xmlns:a16="http://schemas.microsoft.com/office/drawing/2014/main" id="{D08198DB-D2F0-46D1-8A63-BD1FB5D0D5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68374" y="1733624"/>
            <a:ext cx="5283200" cy="3987800"/>
          </a:xfrm>
          <a:prstGeom prst="rect">
            <a:avLst/>
          </a:prstGeom>
        </p:spPr>
      </p:pic>
      <p:cxnSp>
        <p:nvCxnSpPr>
          <p:cNvPr id="6" name="직선 화살표 연결선 5"/>
          <p:cNvCxnSpPr>
            <a:cxnSpLocks/>
          </p:cNvCxnSpPr>
          <p:nvPr/>
        </p:nvCxnSpPr>
        <p:spPr>
          <a:xfrm>
            <a:off x="1347019" y="4884479"/>
            <a:ext cx="1150790" cy="8220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/>
          <p:cNvCxnSpPr>
            <a:cxnSpLocks/>
          </p:cNvCxnSpPr>
          <p:nvPr/>
        </p:nvCxnSpPr>
        <p:spPr>
          <a:xfrm flipH="1">
            <a:off x="273560" y="4884434"/>
            <a:ext cx="1070554" cy="4260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>
            <a:cxnSpLocks/>
          </p:cNvCxnSpPr>
          <p:nvPr/>
        </p:nvCxnSpPr>
        <p:spPr>
          <a:xfrm flipH="1" flipV="1">
            <a:off x="1347019" y="2971561"/>
            <a:ext cx="1" cy="1918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2049" y="5187848"/>
            <a:ext cx="275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23377" y="5619234"/>
            <a:ext cx="24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23668" y="2658124"/>
            <a:ext cx="24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65412" y="3542858"/>
            <a:ext cx="15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09974" y="5352092"/>
            <a:ext cx="15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64CC48A8-E9A0-4C00-B8D7-301A5EB468F5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Method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D47571C9-FC9C-4933-B281-21E045F5EE59}"/>
              </a:ext>
            </a:extLst>
          </p:cNvPr>
          <p:cNvSpPr txBox="1">
            <a:spLocks/>
          </p:cNvSpPr>
          <p:nvPr/>
        </p:nvSpPr>
        <p:spPr>
          <a:xfrm>
            <a:off x="1239299" y="1054100"/>
            <a:ext cx="6473466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Holographic printer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6" name="그림 65">
            <a:extLst>
              <a:ext uri="{FF2B5EF4-FFF2-40B4-BE49-F238E27FC236}">
                <a16:creationId xmlns:a16="http://schemas.microsoft.com/office/drawing/2014/main" id="{4F17A4B9-A62C-4A38-B496-AA9527549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44" y="1765792"/>
            <a:ext cx="4675538" cy="390797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ECEB8EC-6C6E-46A9-8248-AE81FE72D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8112" y="872517"/>
            <a:ext cx="4519699" cy="3459653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1EBC7226-77D9-4B74-B6BB-BE51BF67AE0E}"/>
              </a:ext>
            </a:extLst>
          </p:cNvPr>
          <p:cNvGrpSpPr/>
          <p:nvPr/>
        </p:nvGrpSpPr>
        <p:grpSpPr>
          <a:xfrm>
            <a:off x="5919983" y="3951777"/>
            <a:ext cx="4675538" cy="2946467"/>
            <a:chOff x="5818379" y="3951777"/>
            <a:chExt cx="4675538" cy="2946467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670A3B66-8321-46A2-9E52-0CE5D9E9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18379" y="3951777"/>
              <a:ext cx="4675538" cy="294646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AA29A7B-B2B7-41B0-9517-23FF70ADF971}"/>
                </a:ext>
              </a:extLst>
            </p:cNvPr>
            <p:cNvSpPr txBox="1"/>
            <p:nvPr/>
          </p:nvSpPr>
          <p:spPr>
            <a:xfrm>
              <a:off x="6239794" y="6380956"/>
              <a:ext cx="16706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x-axis printing angle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252C791-98F1-441B-9FB3-97A32FFB585B}"/>
                </a:ext>
              </a:extLst>
            </p:cNvPr>
            <p:cNvSpPr txBox="1"/>
            <p:nvPr/>
          </p:nvSpPr>
          <p:spPr>
            <a:xfrm>
              <a:off x="8391128" y="6380956"/>
              <a:ext cx="16706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y-axis printing angle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8680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EC383BD4-8AF7-4D70-BB53-DAB79506E4D2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Method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AE4E5010-3184-4F90-B346-E554ADD8B863}"/>
              </a:ext>
            </a:extLst>
          </p:cNvPr>
          <p:cNvSpPr txBox="1">
            <a:spLocks/>
          </p:cNvSpPr>
          <p:nvPr/>
        </p:nvSpPr>
        <p:spPr>
          <a:xfrm>
            <a:off x="1239299" y="1054100"/>
            <a:ext cx="6473466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Holographic printer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그림 5" descr="커튼이(가) 표시된 사진&#10;&#10;자동 생성된 설명">
            <a:extLst>
              <a:ext uri="{FF2B5EF4-FFF2-40B4-BE49-F238E27FC236}">
                <a16:creationId xmlns:a16="http://schemas.microsoft.com/office/drawing/2014/main" id="{1B4788C8-C14C-4C4A-97B0-FDCA239235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300" y="2118885"/>
            <a:ext cx="4277710" cy="3208283"/>
          </a:xfrm>
          <a:prstGeom prst="rect">
            <a:avLst/>
          </a:prstGeom>
        </p:spPr>
      </p:pic>
      <p:pic>
        <p:nvPicPr>
          <p:cNvPr id="8" name="그림 7" descr="실내, 기기이(가) 표시된 사진&#10;&#10;자동 생성된 설명">
            <a:extLst>
              <a:ext uri="{FF2B5EF4-FFF2-40B4-BE49-F238E27FC236}">
                <a16:creationId xmlns:a16="http://schemas.microsoft.com/office/drawing/2014/main" id="{C22F8847-3A52-4007-B9E6-100C4B9D0DE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653" y="4065157"/>
            <a:ext cx="3365361" cy="25240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그림 9" descr="실내이(가) 표시된 사진&#10;&#10;자동 생성된 설명">
            <a:extLst>
              <a:ext uri="{FF2B5EF4-FFF2-40B4-BE49-F238E27FC236}">
                <a16:creationId xmlns:a16="http://schemas.microsoft.com/office/drawing/2014/main" id="{52CD2F2C-EF72-484D-B3AB-F50E6AD259B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653" y="1342628"/>
            <a:ext cx="3365362" cy="252402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C319E5-006A-4E58-96BF-BEE1C87C3988}"/>
              </a:ext>
            </a:extLst>
          </p:cNvPr>
          <p:cNvCxnSpPr/>
          <p:nvPr/>
        </p:nvCxnSpPr>
        <p:spPr>
          <a:xfrm>
            <a:off x="3235084" y="3979217"/>
            <a:ext cx="3887569" cy="8594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02D14418-D7F4-400F-988B-AC16B82D9357}"/>
              </a:ext>
            </a:extLst>
          </p:cNvPr>
          <p:cNvCxnSpPr>
            <a:cxnSpLocks/>
          </p:cNvCxnSpPr>
          <p:nvPr/>
        </p:nvCxnSpPr>
        <p:spPr>
          <a:xfrm>
            <a:off x="3159410" y="4217557"/>
            <a:ext cx="3963243" cy="237162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9CFA7EF-F246-4551-A9B9-6E556C75BB02}"/>
              </a:ext>
            </a:extLst>
          </p:cNvPr>
          <p:cNvCxnSpPr>
            <a:cxnSpLocks/>
          </p:cNvCxnSpPr>
          <p:nvPr/>
        </p:nvCxnSpPr>
        <p:spPr>
          <a:xfrm flipV="1">
            <a:off x="3159410" y="1342628"/>
            <a:ext cx="3944644" cy="2201460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77C7B9D7-87CC-496D-8C44-D213AB0242DF}"/>
              </a:ext>
            </a:extLst>
          </p:cNvPr>
          <p:cNvCxnSpPr>
            <a:cxnSpLocks/>
          </p:cNvCxnSpPr>
          <p:nvPr/>
        </p:nvCxnSpPr>
        <p:spPr>
          <a:xfrm>
            <a:off x="3159410" y="3729828"/>
            <a:ext cx="3944644" cy="123127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911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41C94BBB-C6BB-4705-A592-C5537ED30472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AC50FF1B-9675-4B9B-B49A-8A35703C87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507"/>
          <a:stretch/>
        </p:blipFill>
        <p:spPr>
          <a:xfrm>
            <a:off x="262092" y="1417653"/>
            <a:ext cx="7795230" cy="4424347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5F1F6E94-6A23-44AF-940D-07007D2AF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8211" y="1485386"/>
            <a:ext cx="4108377" cy="3081283"/>
          </a:xfrm>
          <a:prstGeom prst="rect">
            <a:avLst/>
          </a:prstGeom>
        </p:spPr>
      </p:pic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8977A5FC-D107-42F9-AE70-0BFEBDEF9EFC}"/>
              </a:ext>
            </a:extLst>
          </p:cNvPr>
          <p:cNvGraphicFramePr>
            <a:graphicFrameLocks noGrp="1"/>
          </p:cNvGraphicFramePr>
          <p:nvPr/>
        </p:nvGraphicFramePr>
        <p:xfrm>
          <a:off x="7983947" y="4498936"/>
          <a:ext cx="4036907" cy="1754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7230">
                  <a:extLst>
                    <a:ext uri="{9D8B030D-6E8A-4147-A177-3AD203B41FA5}">
                      <a16:colId xmlns:a16="http://schemas.microsoft.com/office/drawing/2014/main" val="64817512"/>
                    </a:ext>
                  </a:extLst>
                </a:gridCol>
                <a:gridCol w="765970">
                  <a:extLst>
                    <a:ext uri="{9D8B030D-6E8A-4147-A177-3AD203B41FA5}">
                      <a16:colId xmlns:a16="http://schemas.microsoft.com/office/drawing/2014/main" val="236225483"/>
                    </a:ext>
                  </a:extLst>
                </a:gridCol>
                <a:gridCol w="853707">
                  <a:extLst>
                    <a:ext uri="{9D8B030D-6E8A-4147-A177-3AD203B41FA5}">
                      <a16:colId xmlns:a16="http://schemas.microsoft.com/office/drawing/2014/main" val="1016843044"/>
                    </a:ext>
                  </a:extLst>
                </a:gridCol>
              </a:tblGrid>
              <a:tr h="292414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Simulation Parameters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574816"/>
                  </a:ext>
                </a:extLst>
              </a:tr>
              <a:tr h="29241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HOE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Nx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336490"/>
                  </a:ext>
                </a:extLst>
              </a:tr>
              <a:tr h="29241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9197105"/>
                  </a:ext>
                </a:extLst>
              </a:tr>
              <a:tr h="29241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 image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Nxt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0301334"/>
                  </a:ext>
                </a:extLst>
              </a:tr>
              <a:tr h="29241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Nyt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2522213"/>
                  </a:ext>
                </a:extLst>
              </a:tr>
              <a:tr h="2924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Distance between HOE and target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zz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cm</a:t>
                      </a:r>
                      <a:endParaRPr lang="ko-K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3376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237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0014E83A-C157-4AD0-A40C-80C08A82F9A5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73DB9F9E-19E2-4312-898D-6918F05F5916}"/>
              </a:ext>
            </a:extLst>
          </p:cNvPr>
          <p:cNvSpPr txBox="1">
            <a:spLocks/>
          </p:cNvSpPr>
          <p:nvPr/>
        </p:nvSpPr>
        <p:spPr>
          <a:xfrm>
            <a:off x="1239299" y="1054100"/>
            <a:ext cx="2464684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Multiplexability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B0B9612-2D58-4241-98D5-8881DEA01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67" y="1779674"/>
            <a:ext cx="6773333" cy="419640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84894089-5773-4957-BC27-0D210BA9B6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43989" y="1253066"/>
            <a:ext cx="3696000" cy="2772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7378285-2E7A-499A-A251-41D6C9C464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43989" y="3877875"/>
            <a:ext cx="3696000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47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9D4F9179-5BC3-446C-B8D3-1AA8B9F2EE49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4CA91816-5658-497B-9434-EB69102F122C}"/>
              </a:ext>
            </a:extLst>
          </p:cNvPr>
          <p:cNvSpPr txBox="1">
            <a:spLocks/>
          </p:cNvSpPr>
          <p:nvPr/>
        </p:nvSpPr>
        <p:spPr>
          <a:xfrm>
            <a:off x="1239298" y="1054100"/>
            <a:ext cx="5714751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Transmission/ Reflection Efficiency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2F0A776-25B6-49F9-BF0C-E4CD7AF6601F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764923" y="1544307"/>
            <a:ext cx="4320000" cy="2340000"/>
          </a:xfrm>
          <a:prstGeom prst="rect">
            <a:avLst/>
          </a:prstGeom>
        </p:spPr>
      </p:pic>
      <p:pic>
        <p:nvPicPr>
          <p:cNvPr id="110" name="그림 109">
            <a:extLst>
              <a:ext uri="{FF2B5EF4-FFF2-40B4-BE49-F238E27FC236}">
                <a16:creationId xmlns:a16="http://schemas.microsoft.com/office/drawing/2014/main" id="{072F74E9-3B3E-41C6-AC7B-AF406BE35EC1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764923" y="3854674"/>
            <a:ext cx="4231840" cy="2916000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21B25020-F77B-47CD-A43A-FD095A948DB4}"/>
              </a:ext>
            </a:extLst>
          </p:cNvPr>
          <p:cNvSpPr txBox="1"/>
          <p:nvPr/>
        </p:nvSpPr>
        <p:spPr>
          <a:xfrm>
            <a:off x="214499" y="2529641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</a:t>
            </a: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Freeform Lens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1601A8A-5818-477E-B170-3AF58F80FCB8}"/>
              </a:ext>
            </a:extLst>
          </p:cNvPr>
          <p:cNvSpPr txBox="1"/>
          <p:nvPr/>
        </p:nvSpPr>
        <p:spPr>
          <a:xfrm>
            <a:off x="214499" y="4753159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Reflection </a:t>
            </a: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Freeform Lens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3" name="그림 112">
            <a:extLst>
              <a:ext uri="{FF2B5EF4-FFF2-40B4-BE49-F238E27FC236}">
                <a16:creationId xmlns:a16="http://schemas.microsoft.com/office/drawing/2014/main" id="{A54A6129-8E73-473D-9C31-C60303D23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6053" y="1168661"/>
            <a:ext cx="3629279" cy="27219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4" name="그림 113">
            <a:extLst>
              <a:ext uri="{FF2B5EF4-FFF2-40B4-BE49-F238E27FC236}">
                <a16:creationId xmlns:a16="http://schemas.microsoft.com/office/drawing/2014/main" id="{E07762E3-7E89-4C3C-AD93-ED3AE7DDCA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6056" y="4038877"/>
            <a:ext cx="3629278" cy="272195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6" name="직선 화살표 연결선 115">
            <a:extLst>
              <a:ext uri="{FF2B5EF4-FFF2-40B4-BE49-F238E27FC236}">
                <a16:creationId xmlns:a16="http://schemas.microsoft.com/office/drawing/2014/main" id="{2A4BCC2C-1BAC-4641-A1AA-8E205A1AC7A9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6084923" y="2714307"/>
            <a:ext cx="2335177" cy="162909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화살표 연결선 117">
            <a:extLst>
              <a:ext uri="{FF2B5EF4-FFF2-40B4-BE49-F238E27FC236}">
                <a16:creationId xmlns:a16="http://schemas.microsoft.com/office/drawing/2014/main" id="{8A603AC7-1AA4-46C9-A74B-4C6FEBC52ACD}"/>
              </a:ext>
            </a:extLst>
          </p:cNvPr>
          <p:cNvCxnSpPr>
            <a:cxnSpLocks/>
            <a:stCxn id="110" idx="3"/>
          </p:cNvCxnSpPr>
          <p:nvPr/>
        </p:nvCxnSpPr>
        <p:spPr>
          <a:xfrm>
            <a:off x="5996763" y="5312674"/>
            <a:ext cx="2351370" cy="9187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타원 4">
            <a:extLst>
              <a:ext uri="{FF2B5EF4-FFF2-40B4-BE49-F238E27FC236}">
                <a16:creationId xmlns:a16="http://schemas.microsoft.com/office/drawing/2014/main" id="{5DC65DF0-CFED-4671-BB5A-371F9C84AFDB}"/>
              </a:ext>
            </a:extLst>
          </p:cNvPr>
          <p:cNvSpPr/>
          <p:nvPr/>
        </p:nvSpPr>
        <p:spPr>
          <a:xfrm>
            <a:off x="9442450" y="6286500"/>
            <a:ext cx="114300" cy="101600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124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8F851275-F2C2-4245-9FF8-B15F56897309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388938" y="477838"/>
            <a:ext cx="8416925" cy="576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DEC9008C-9A1A-4BA4-8ACC-283437EBE7D9}"/>
              </a:ext>
            </a:extLst>
          </p:cNvPr>
          <p:cNvSpPr txBox="1">
            <a:spLocks/>
          </p:cNvSpPr>
          <p:nvPr/>
        </p:nvSpPr>
        <p:spPr>
          <a:xfrm>
            <a:off x="1239298" y="1054100"/>
            <a:ext cx="6026283" cy="519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Angle</a:t>
            </a:r>
            <a:r>
              <a:rPr lang="ko-KR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dependence on image-HOE distance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53E52E-9EE0-473F-A68A-B00597F9F2FE}"/>
                  </a:ext>
                </a:extLst>
              </p:cNvPr>
              <p:cNvSpPr txBox="1"/>
              <p:nvPr/>
            </p:nvSpPr>
            <p:spPr>
              <a:xfrm>
                <a:off x="1239298" y="1646616"/>
                <a:ext cx="49015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d=Distance between HOE and Image plane</a:t>
                </a:r>
              </a:p>
              <a:p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altLang="ko-KR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ko-K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Average refracted angle over entire HOE plane</a:t>
                </a:r>
                <a:endParaRPr lang="ko-KR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53E52E-9EE0-473F-A68A-B00597F9F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298" y="1646616"/>
                <a:ext cx="4901535" cy="646331"/>
              </a:xfrm>
              <a:prstGeom prst="rect">
                <a:avLst/>
              </a:prstGeom>
              <a:blipFill>
                <a:blip r:embed="rId3"/>
                <a:stretch>
                  <a:fillRect l="-995" t="-4717" r="-373" b="-1415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B018E60-2B28-4FF3-9B92-0A0AED45367A}"/>
              </a:ext>
            </a:extLst>
          </p:cNvPr>
          <p:cNvSpPr txBox="1"/>
          <p:nvPr/>
        </p:nvSpPr>
        <p:spPr>
          <a:xfrm>
            <a:off x="383399" y="3732558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d=50 cm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C85335-9A8B-46A3-80F6-4C6AA0FEDB03}"/>
              </a:ext>
            </a:extLst>
          </p:cNvPr>
          <p:cNvSpPr txBox="1"/>
          <p:nvPr/>
        </p:nvSpPr>
        <p:spPr>
          <a:xfrm>
            <a:off x="4057757" y="3793159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d=20 cm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AF5AE2F-3084-44B7-8F4B-2801B70DEB9A}"/>
                  </a:ext>
                </a:extLst>
              </p:cNvPr>
              <p:cNvSpPr txBox="1"/>
              <p:nvPr/>
            </p:nvSpPr>
            <p:spPr>
              <a:xfrm>
                <a:off x="1488446" y="5937890"/>
                <a:ext cx="2250937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ko-KR" alt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ko-KR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50</m:t>
                        </m:r>
                      </m:sub>
                    </m:sSub>
                    <m:r>
                      <a:rPr lang="ko-KR" alt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12.8010 (deg)</a:t>
                </a:r>
                <a:endParaRPr lang="ko-KR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AF5AE2F-3084-44B7-8F4B-2801B70DEB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446" y="5937890"/>
                <a:ext cx="2250937" cy="400110"/>
              </a:xfrm>
              <a:prstGeom prst="rect">
                <a:avLst/>
              </a:prstGeom>
              <a:blipFill>
                <a:blip r:embed="rId4"/>
                <a:stretch>
                  <a:fillRect t="-5882" r="-1887" b="-2352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그림 9">
            <a:extLst>
              <a:ext uri="{FF2B5EF4-FFF2-40B4-BE49-F238E27FC236}">
                <a16:creationId xmlns:a16="http://schemas.microsoft.com/office/drawing/2014/main" id="{FC43930D-3E37-4B5D-891A-F7922EF2CD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769" r="25220"/>
          <a:stretch/>
        </p:blipFill>
        <p:spPr>
          <a:xfrm>
            <a:off x="1299324" y="2265890"/>
            <a:ext cx="2629182" cy="367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CE4257-5BCD-4815-9BC2-D1E8A6B7C399}"/>
                  </a:ext>
                </a:extLst>
              </p:cNvPr>
              <p:cNvSpPr txBox="1"/>
              <p:nvPr/>
            </p:nvSpPr>
            <p:spPr>
              <a:xfrm>
                <a:off x="5169610" y="5933447"/>
                <a:ext cx="2185342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ko-KR" alt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ko-KR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ko-KR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26.8311 (deg)</a:t>
                </a:r>
                <a:endParaRPr lang="ko-KR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CE4257-5BCD-4815-9BC2-D1E8A6B7C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610" y="5933447"/>
                <a:ext cx="2185342" cy="400110"/>
              </a:xfrm>
              <a:prstGeom prst="rect">
                <a:avLst/>
              </a:prstGeom>
              <a:blipFill>
                <a:blip r:embed="rId6"/>
                <a:stretch>
                  <a:fillRect t="-5882" r="-1662" b="-2352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그림 12">
            <a:extLst>
              <a:ext uri="{FF2B5EF4-FFF2-40B4-BE49-F238E27FC236}">
                <a16:creationId xmlns:a16="http://schemas.microsoft.com/office/drawing/2014/main" id="{D5A48B05-4805-4A16-B283-5D1EDBA6E85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/>
          <a:srcRect l="17534" r="17454"/>
          <a:stretch/>
        </p:blipFill>
        <p:spPr>
          <a:xfrm>
            <a:off x="4948281" y="2261447"/>
            <a:ext cx="2628000" cy="3672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CD3CA1-42C7-44B1-A42C-AE02F0FB449F}"/>
              </a:ext>
            </a:extLst>
          </p:cNvPr>
          <p:cNvSpPr txBox="1"/>
          <p:nvPr/>
        </p:nvSpPr>
        <p:spPr>
          <a:xfrm>
            <a:off x="7677883" y="3793159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d=10 cm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82B18BC9-C68A-4177-9529-BD3A733F803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/>
          <a:srcRect l="2288" r="3997"/>
          <a:stretch/>
        </p:blipFill>
        <p:spPr>
          <a:xfrm>
            <a:off x="8584398" y="2328623"/>
            <a:ext cx="3600000" cy="36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A67CA7F-9942-4992-90FE-162D9B00B357}"/>
                  </a:ext>
                </a:extLst>
              </p:cNvPr>
              <p:cNvSpPr txBox="1"/>
              <p:nvPr/>
            </p:nvSpPr>
            <p:spPr>
              <a:xfrm>
                <a:off x="4161493" y="5841114"/>
                <a:ext cx="45204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3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ko-KR" altLang="en-US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A67CA7F-9942-4992-90FE-162D9B00B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493" y="5841114"/>
                <a:ext cx="452047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0BA56EA-E56E-4B40-B01F-AE310EECEE03}"/>
                  </a:ext>
                </a:extLst>
              </p:cNvPr>
              <p:cNvSpPr txBox="1"/>
              <p:nvPr/>
            </p:nvSpPr>
            <p:spPr>
              <a:xfrm>
                <a:off x="8132351" y="5841114"/>
                <a:ext cx="45204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3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ko-KR" altLang="en-US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0BA56EA-E56E-4B40-B01F-AE310EECE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351" y="5841114"/>
                <a:ext cx="452047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384B87-DD03-4CA0-A529-824F2A9E2EC7}"/>
                  </a:ext>
                </a:extLst>
              </p:cNvPr>
              <p:cNvSpPr txBox="1"/>
              <p:nvPr/>
            </p:nvSpPr>
            <p:spPr>
              <a:xfrm>
                <a:off x="9289963" y="5928623"/>
                <a:ext cx="2188869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ko-KR" alt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altLang="ko-KR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43.0355 (deg)</a:t>
                </a:r>
                <a:endParaRPr lang="ko-KR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384B87-DD03-4CA0-A529-824F2A9E2E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9963" y="5928623"/>
                <a:ext cx="2188869" cy="400110"/>
              </a:xfrm>
              <a:prstGeom prst="rect">
                <a:avLst/>
              </a:prstGeom>
              <a:blipFill>
                <a:blip r:embed="rId11"/>
                <a:stretch>
                  <a:fillRect t="-7463" r="-1662" b="-2537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5166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C1907587-89E6-4393-9D6E-2DD1DAF869C9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A708C29A-B248-4F02-B756-5A8DFE01F257}"/>
              </a:ext>
            </a:extLst>
          </p:cNvPr>
          <p:cNvSpPr txBox="1">
            <a:spLocks/>
          </p:cNvSpPr>
          <p:nvPr/>
        </p:nvSpPr>
        <p:spPr>
          <a:xfrm>
            <a:off x="1239298" y="1054100"/>
            <a:ext cx="5714751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Scalar Fourier Modal Method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9D7A889-138B-40C7-921F-4BD745F20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3909" y="1631156"/>
            <a:ext cx="3120000" cy="234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8CDE415-3DD6-40B9-930C-3ED72EE48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195" y="1633067"/>
            <a:ext cx="3120000" cy="234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C253C30-8D41-4BD2-AC26-546080AF4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5308" y="1631156"/>
            <a:ext cx="3120000" cy="234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7D7BD31-223A-4BF3-B463-FD05024AE3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2195" y="4338000"/>
            <a:ext cx="3120000" cy="234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F6388F6-E150-4663-AB73-D9C1868C55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909" y="4338000"/>
            <a:ext cx="3120000" cy="234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7F1B234-5225-494D-B68E-E4D3CBA252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5308" y="4338000"/>
            <a:ext cx="3120000" cy="2340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3378C3F-CA9C-477F-A9B9-1372739D58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2001" y="4338000"/>
            <a:ext cx="3119999" cy="234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BC978A6-FC24-4E06-9B5C-F2C8FBDDB1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72000" y="1631156"/>
            <a:ext cx="3120000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708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09E0CBE6-100B-4D17-B4AA-8A8979AAD378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388938" y="477838"/>
            <a:ext cx="8416925" cy="576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2E9FFA14-95F0-4B1D-8208-A677B0774F77}"/>
              </a:ext>
            </a:extLst>
          </p:cNvPr>
          <p:cNvGraphicFramePr>
            <a:graphicFrameLocks noGrp="1"/>
          </p:cNvGraphicFramePr>
          <p:nvPr/>
        </p:nvGraphicFramePr>
        <p:xfrm>
          <a:off x="388938" y="1630362"/>
          <a:ext cx="5523767" cy="3977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7180">
                  <a:extLst>
                    <a:ext uri="{9D8B030D-6E8A-4147-A177-3AD203B41FA5}">
                      <a16:colId xmlns:a16="http://schemas.microsoft.com/office/drawing/2014/main" val="3942874450"/>
                    </a:ext>
                  </a:extLst>
                </a:gridCol>
                <a:gridCol w="2402205">
                  <a:extLst>
                    <a:ext uri="{9D8B030D-6E8A-4147-A177-3AD203B41FA5}">
                      <a16:colId xmlns:a16="http://schemas.microsoft.com/office/drawing/2014/main" val="2640119550"/>
                    </a:ext>
                  </a:extLst>
                </a:gridCol>
                <a:gridCol w="1554382">
                  <a:extLst>
                    <a:ext uri="{9D8B030D-6E8A-4147-A177-3AD203B41FA5}">
                      <a16:colId xmlns:a16="http://schemas.microsoft.com/office/drawing/2014/main" val="3983286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Signal Beam Angle</a:t>
                      </a:r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(deg)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 Signal Transmittance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thickness (um)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36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0.334814850628249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3.14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497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0.831269056551628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6.22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354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0.890714871583394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753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0.904503358976341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5.58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8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0.879788606042512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764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0.859927449754839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4.78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799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0.807515826834317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5.34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269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0.740262587761624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3.86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840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0.641614247672544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999138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F1E205A-36BE-4BE4-B3B8-1427324F8A05}"/>
              </a:ext>
            </a:extLst>
          </p:cNvPr>
          <p:cNvSpPr txBox="1"/>
          <p:nvPr/>
        </p:nvSpPr>
        <p:spPr>
          <a:xfrm>
            <a:off x="388938" y="5731791"/>
            <a:ext cx="2577950" cy="107721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Slab thickness=20nm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of slabs=400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thickness=8um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beam angle=0 deg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텍스트 개체 틀 1">
            <a:extLst>
              <a:ext uri="{FF2B5EF4-FFF2-40B4-BE49-F238E27FC236}">
                <a16:creationId xmlns:a16="http://schemas.microsoft.com/office/drawing/2014/main" id="{480AAF1E-4F3E-46B8-B624-FA0DDD3B3620}"/>
              </a:ext>
            </a:extLst>
          </p:cNvPr>
          <p:cNvSpPr txBox="1">
            <a:spLocks/>
          </p:cNvSpPr>
          <p:nvPr/>
        </p:nvSpPr>
        <p:spPr>
          <a:xfrm>
            <a:off x="1239298" y="1054100"/>
            <a:ext cx="5714751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Scalar Fourier Modal Method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65B5D0BD-02F8-4AE7-A3BC-C56D643A1998}"/>
              </a:ext>
            </a:extLst>
          </p:cNvPr>
          <p:cNvGraphicFramePr/>
          <p:nvPr/>
        </p:nvGraphicFramePr>
        <p:xfrm>
          <a:off x="6096000" y="1625572"/>
          <a:ext cx="5751551" cy="3982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63380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5C38D760-2E0E-4981-925F-F7C651191F56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388938" y="477838"/>
            <a:ext cx="8416925" cy="576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E9766A79-3742-40B8-A932-AB20E5E97BBA}"/>
              </a:ext>
            </a:extLst>
          </p:cNvPr>
          <p:cNvSpPr txBox="1">
            <a:spLocks/>
          </p:cNvSpPr>
          <p:nvPr/>
        </p:nvSpPr>
        <p:spPr>
          <a:xfrm>
            <a:off x="1239298" y="1054100"/>
            <a:ext cx="5714751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Scalar Fourier Modal Method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B8A34607-8FD4-48A0-B17C-0227F768D40A}"/>
              </a:ext>
            </a:extLst>
          </p:cNvPr>
          <p:cNvGraphicFramePr>
            <a:graphicFrameLocks noGrp="1"/>
          </p:cNvGraphicFramePr>
          <p:nvPr/>
        </p:nvGraphicFramePr>
        <p:xfrm>
          <a:off x="1223265" y="1635740"/>
          <a:ext cx="4565834" cy="3977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276">
                  <a:extLst>
                    <a:ext uri="{9D8B030D-6E8A-4147-A177-3AD203B41FA5}">
                      <a16:colId xmlns:a16="http://schemas.microsoft.com/office/drawing/2014/main" val="3942874450"/>
                    </a:ext>
                  </a:extLst>
                </a:gridCol>
                <a:gridCol w="3012558">
                  <a:extLst>
                    <a:ext uri="{9D8B030D-6E8A-4147-A177-3AD203B41FA5}">
                      <a16:colId xmlns:a16="http://schemas.microsoft.com/office/drawing/2014/main" val="2640119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Signal Beam Angle (deg)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 Signal Transmittance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</a:t>
                      </a:r>
                      <a:r>
                        <a:rPr lang="en-US" altLang="ko-KR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x=5.58 um</a:t>
                      </a:r>
                      <a:endParaRPr lang="ko-KR" altLang="en-US" dirty="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36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0.081105559893651 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497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0.730048114830482</a:t>
                      </a:r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354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0.838893262899183</a:t>
                      </a:r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753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0.904503358976341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8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0.822632163299702</a:t>
                      </a:r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764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0.781216928517812</a:t>
                      </a:r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799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0.790959482263694</a:t>
                      </a:r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269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0.726678838809391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840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ko-K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0.375188266958101</a:t>
                      </a:r>
                      <a:r>
                        <a:rPr lang="ko-K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9991385"/>
                  </a:ext>
                </a:extLst>
              </a:tr>
            </a:tbl>
          </a:graphicData>
        </a:graphic>
      </p:graphicFrame>
      <p:sp>
        <p:nvSpPr>
          <p:cNvPr id="81" name="TextBox 80">
            <a:extLst>
              <a:ext uri="{FF2B5EF4-FFF2-40B4-BE49-F238E27FC236}">
                <a16:creationId xmlns:a16="http://schemas.microsoft.com/office/drawing/2014/main" id="{1B56DBAB-BE3C-4734-A3E9-DFD775C10CED}"/>
              </a:ext>
            </a:extLst>
          </p:cNvPr>
          <p:cNvSpPr txBox="1"/>
          <p:nvPr/>
        </p:nvSpPr>
        <p:spPr>
          <a:xfrm>
            <a:off x="1223265" y="5706391"/>
            <a:ext cx="2577950" cy="107721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Slab thickness=20nm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of slabs=279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thickness=5.58um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beam angle=0 deg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A0E1C109-68D3-4B7B-90E0-575790AE9A91}"/>
              </a:ext>
            </a:extLst>
          </p:cNvPr>
          <p:cNvGrpSpPr/>
          <p:nvPr/>
        </p:nvGrpSpPr>
        <p:grpSpPr>
          <a:xfrm>
            <a:off x="6453909" y="1144316"/>
            <a:ext cx="4498793" cy="5512367"/>
            <a:chOff x="5619582" y="1169716"/>
            <a:chExt cx="4498793" cy="5512367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4AD2D1BB-477C-453E-A69D-833B4198CF93}"/>
                </a:ext>
              </a:extLst>
            </p:cNvPr>
            <p:cNvGrpSpPr/>
            <p:nvPr/>
          </p:nvGrpSpPr>
          <p:grpSpPr>
            <a:xfrm>
              <a:off x="6850745" y="1630362"/>
              <a:ext cx="772969" cy="4588395"/>
              <a:chOff x="6293847" y="1573098"/>
              <a:chExt cx="772969" cy="4588395"/>
            </a:xfrm>
          </p:grpSpPr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908AC6A6-6CA7-4813-860B-696E0B837247}"/>
                  </a:ext>
                </a:extLst>
              </p:cNvPr>
              <p:cNvGrpSpPr/>
              <p:nvPr/>
            </p:nvGrpSpPr>
            <p:grpSpPr>
              <a:xfrm>
                <a:off x="6414599" y="1573098"/>
                <a:ext cx="533281" cy="4150074"/>
                <a:chOff x="6414599" y="1573098"/>
                <a:chExt cx="533281" cy="4150074"/>
              </a:xfrm>
            </p:grpSpPr>
            <p:pic>
              <p:nvPicPr>
                <p:cNvPr id="6" name="그림 5">
                  <a:extLst>
                    <a:ext uri="{FF2B5EF4-FFF2-40B4-BE49-F238E27FC236}">
                      <a16:creationId xmlns:a16="http://schemas.microsoft.com/office/drawing/2014/main" id="{C3722C38-93BD-4C3A-B78A-906765B3DCD2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3"/>
                <a:srcRect l="39952" t="11511" r="47089" b="15626"/>
                <a:stretch/>
              </p:blipFill>
              <p:spPr>
                <a:xfrm>
                  <a:off x="6415080" y="2396248"/>
                  <a:ext cx="532800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7" name="그림 6">
                  <a:extLst>
                    <a:ext uri="{FF2B5EF4-FFF2-40B4-BE49-F238E27FC236}">
                      <a16:creationId xmlns:a16="http://schemas.microsoft.com/office/drawing/2014/main" id="{8B71D552-FF42-4030-BEA2-23DD71D0D2DB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4"/>
                <a:srcRect l="40658" t="11660" r="47579" b="15308"/>
                <a:stretch/>
              </p:blipFill>
              <p:spPr>
                <a:xfrm>
                  <a:off x="6414599" y="1573098"/>
                  <a:ext cx="531466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8" name="그림 7">
                  <a:extLst>
                    <a:ext uri="{FF2B5EF4-FFF2-40B4-BE49-F238E27FC236}">
                      <a16:creationId xmlns:a16="http://schemas.microsoft.com/office/drawing/2014/main" id="{93C6AC98-B5DD-4788-BD41-6BD4493A2B84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5"/>
                <a:srcRect l="40735" t="11924" r="47527" b="15196"/>
                <a:stretch/>
              </p:blipFill>
              <p:spPr>
                <a:xfrm>
                  <a:off x="6414643" y="4066856"/>
                  <a:ext cx="531466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9" name="그림 8">
                  <a:extLst>
                    <a:ext uri="{FF2B5EF4-FFF2-40B4-BE49-F238E27FC236}">
                      <a16:creationId xmlns:a16="http://schemas.microsoft.com/office/drawing/2014/main" id="{7ECF5FFC-27C5-4BB5-9C5E-E29BCB04041C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6"/>
                <a:srcRect l="40246" t="11614" r="47810" b="15516"/>
                <a:stretch/>
              </p:blipFill>
              <p:spPr>
                <a:xfrm>
                  <a:off x="6414599" y="4898984"/>
                  <a:ext cx="531466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10" name="그림 9">
                  <a:extLst>
                    <a:ext uri="{FF2B5EF4-FFF2-40B4-BE49-F238E27FC236}">
                      <a16:creationId xmlns:a16="http://schemas.microsoft.com/office/drawing/2014/main" id="{10F61A0C-5AE2-4D04-9AEF-7E2DDCA7B439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7"/>
                <a:srcRect l="37865" t="12174" r="45182" b="15727"/>
                <a:stretch/>
              </p:blipFill>
              <p:spPr>
                <a:xfrm>
                  <a:off x="6415080" y="3231552"/>
                  <a:ext cx="532800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cxnSp>
            <p:nvCxnSpPr>
              <p:cNvPr id="19" name="직선 화살표 연결선 18">
                <a:extLst>
                  <a:ext uri="{FF2B5EF4-FFF2-40B4-BE49-F238E27FC236}">
                    <a16:creationId xmlns:a16="http://schemas.microsoft.com/office/drawing/2014/main" id="{2655E57B-8E95-4974-9DB9-908969D32013}"/>
                  </a:ext>
                </a:extLst>
              </p:cNvPr>
              <p:cNvCxnSpPr/>
              <p:nvPr/>
            </p:nvCxnSpPr>
            <p:spPr>
              <a:xfrm>
                <a:off x="6410607" y="5853716"/>
                <a:ext cx="53945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직사각형 19">
                <a:extLst>
                  <a:ext uri="{FF2B5EF4-FFF2-40B4-BE49-F238E27FC236}">
                    <a16:creationId xmlns:a16="http://schemas.microsoft.com/office/drawing/2014/main" id="{0FC1BD26-6853-4AAB-A619-9B37CDF8F8CE}"/>
                  </a:ext>
                </a:extLst>
              </p:cNvPr>
              <p:cNvSpPr/>
              <p:nvPr/>
            </p:nvSpPr>
            <p:spPr>
              <a:xfrm>
                <a:off x="6293847" y="5853716"/>
                <a:ext cx="77296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5.58 um</a:t>
                </a:r>
                <a:endParaRPr lang="ko-KR" altLang="en-US" sz="1400" dirty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B16552-5A45-481C-8921-B8F6AAC05F15}"/>
                </a:ext>
              </a:extLst>
            </p:cNvPr>
            <p:cNvSpPr txBox="1"/>
            <p:nvPr/>
          </p:nvSpPr>
          <p:spPr>
            <a:xfrm>
              <a:off x="7055128" y="3524164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3E59676-971F-468D-A8F2-0373C4C37D0A}"/>
                </a:ext>
              </a:extLst>
            </p:cNvPr>
            <p:cNvSpPr txBox="1"/>
            <p:nvPr/>
          </p:nvSpPr>
          <p:spPr>
            <a:xfrm>
              <a:off x="7055128" y="2682407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5FC3D36-5968-45CE-95C8-EF8DC28FBAA9}"/>
                </a:ext>
              </a:extLst>
            </p:cNvPr>
            <p:cNvSpPr txBox="1"/>
            <p:nvPr/>
          </p:nvSpPr>
          <p:spPr>
            <a:xfrm>
              <a:off x="7055128" y="1888567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401C18C-3270-4FDD-A0E1-78A4C75BA641}"/>
                </a:ext>
              </a:extLst>
            </p:cNvPr>
            <p:cNvSpPr txBox="1"/>
            <p:nvPr/>
          </p:nvSpPr>
          <p:spPr>
            <a:xfrm>
              <a:off x="7052884" y="4388512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70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D573FD-CA9D-42B0-9408-7EBAEC867336}"/>
                </a:ext>
              </a:extLst>
            </p:cNvPr>
            <p:cNvSpPr txBox="1"/>
            <p:nvPr/>
          </p:nvSpPr>
          <p:spPr>
            <a:xfrm>
              <a:off x="7052884" y="5209014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60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0CC844A3-44E8-473A-8C40-F6807D3C722E}"/>
                </a:ext>
              </a:extLst>
            </p:cNvPr>
            <p:cNvGrpSpPr/>
            <p:nvPr/>
          </p:nvGrpSpPr>
          <p:grpSpPr>
            <a:xfrm>
              <a:off x="5804478" y="1851660"/>
              <a:ext cx="1065461" cy="3761514"/>
              <a:chOff x="5804478" y="1851660"/>
              <a:chExt cx="1065461" cy="3761514"/>
            </a:xfrm>
          </p:grpSpPr>
          <p:cxnSp>
            <p:nvCxnSpPr>
              <p:cNvPr id="23" name="직선 화살표 연결선 22">
                <a:extLst>
                  <a:ext uri="{FF2B5EF4-FFF2-40B4-BE49-F238E27FC236}">
                    <a16:creationId xmlns:a16="http://schemas.microsoft.com/office/drawing/2014/main" id="{B18B5FD8-FD71-44B3-8C29-DC0D9ABAA846}"/>
                  </a:ext>
                </a:extLst>
              </p:cNvPr>
              <p:cNvCxnSpPr/>
              <p:nvPr/>
            </p:nvCxnSpPr>
            <p:spPr>
              <a:xfrm>
                <a:off x="5810971" y="1851660"/>
                <a:ext cx="1046267" cy="0"/>
              </a:xfrm>
              <a:prstGeom prst="straightConnector1">
                <a:avLst/>
              </a:prstGeom>
              <a:ln w="952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직선 화살표 연결선 23">
                <a:extLst>
                  <a:ext uri="{FF2B5EF4-FFF2-40B4-BE49-F238E27FC236}">
                    <a16:creationId xmlns:a16="http://schemas.microsoft.com/office/drawing/2014/main" id="{DA942715-5522-490B-B977-4371F605280E}"/>
                  </a:ext>
                </a:extLst>
              </p:cNvPr>
              <p:cNvCxnSpPr/>
              <p:nvPr/>
            </p:nvCxnSpPr>
            <p:spPr>
              <a:xfrm>
                <a:off x="5808713" y="2280920"/>
                <a:ext cx="1046267" cy="0"/>
              </a:xfrm>
              <a:prstGeom prst="straightConnector1">
                <a:avLst/>
              </a:prstGeom>
              <a:ln w="952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직선 화살표 연결선 24">
                <a:extLst>
                  <a:ext uri="{FF2B5EF4-FFF2-40B4-BE49-F238E27FC236}">
                    <a16:creationId xmlns:a16="http://schemas.microsoft.com/office/drawing/2014/main" id="{E3083DA3-5D47-4AFD-9E76-2C9E4995F338}"/>
                  </a:ext>
                </a:extLst>
              </p:cNvPr>
              <p:cNvCxnSpPr/>
              <p:nvPr/>
            </p:nvCxnSpPr>
            <p:spPr>
              <a:xfrm>
                <a:off x="5823672" y="2729083"/>
                <a:ext cx="1046267" cy="0"/>
              </a:xfrm>
              <a:prstGeom prst="straightConnector1">
                <a:avLst/>
              </a:prstGeom>
              <a:ln w="952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화살표 연결선 25">
                <a:extLst>
                  <a:ext uri="{FF2B5EF4-FFF2-40B4-BE49-F238E27FC236}">
                    <a16:creationId xmlns:a16="http://schemas.microsoft.com/office/drawing/2014/main" id="{6C7B2B26-319A-413A-AD68-AC6377484A20}"/>
                  </a:ext>
                </a:extLst>
              </p:cNvPr>
              <p:cNvCxnSpPr/>
              <p:nvPr/>
            </p:nvCxnSpPr>
            <p:spPr>
              <a:xfrm>
                <a:off x="5817321" y="3201500"/>
                <a:ext cx="1046267" cy="0"/>
              </a:xfrm>
              <a:prstGeom prst="straightConnector1">
                <a:avLst/>
              </a:prstGeom>
              <a:ln w="952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화살표 연결선 26">
                <a:extLst>
                  <a:ext uri="{FF2B5EF4-FFF2-40B4-BE49-F238E27FC236}">
                    <a16:creationId xmlns:a16="http://schemas.microsoft.com/office/drawing/2014/main" id="{82C911A5-F705-40C8-9E42-62856041C38D}"/>
                  </a:ext>
                </a:extLst>
              </p:cNvPr>
              <p:cNvCxnSpPr/>
              <p:nvPr/>
            </p:nvCxnSpPr>
            <p:spPr>
              <a:xfrm>
                <a:off x="5804479" y="3672584"/>
                <a:ext cx="1046267" cy="0"/>
              </a:xfrm>
              <a:prstGeom prst="straightConnector1">
                <a:avLst/>
              </a:prstGeom>
              <a:ln w="952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화살표 연결선 27">
                <a:extLst>
                  <a:ext uri="{FF2B5EF4-FFF2-40B4-BE49-F238E27FC236}">
                    <a16:creationId xmlns:a16="http://schemas.microsoft.com/office/drawing/2014/main" id="{872CFE76-A190-4923-8786-275AA393F4D5}"/>
                  </a:ext>
                </a:extLst>
              </p:cNvPr>
              <p:cNvCxnSpPr/>
              <p:nvPr/>
            </p:nvCxnSpPr>
            <p:spPr>
              <a:xfrm>
                <a:off x="5804479" y="4128783"/>
                <a:ext cx="1046267" cy="0"/>
              </a:xfrm>
              <a:prstGeom prst="straightConnector1">
                <a:avLst/>
              </a:prstGeom>
              <a:ln w="952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화살표 연결선 28">
                <a:extLst>
                  <a:ext uri="{FF2B5EF4-FFF2-40B4-BE49-F238E27FC236}">
                    <a16:creationId xmlns:a16="http://schemas.microsoft.com/office/drawing/2014/main" id="{CE5EAECD-790A-450E-B583-3ADF1D94F509}"/>
                  </a:ext>
                </a:extLst>
              </p:cNvPr>
              <p:cNvCxnSpPr/>
              <p:nvPr/>
            </p:nvCxnSpPr>
            <p:spPr>
              <a:xfrm>
                <a:off x="5804479" y="4617238"/>
                <a:ext cx="1046267" cy="0"/>
              </a:xfrm>
              <a:prstGeom prst="straightConnector1">
                <a:avLst/>
              </a:prstGeom>
              <a:ln w="952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화살표 연결선 29">
                <a:extLst>
                  <a:ext uri="{FF2B5EF4-FFF2-40B4-BE49-F238E27FC236}">
                    <a16:creationId xmlns:a16="http://schemas.microsoft.com/office/drawing/2014/main" id="{92982B06-9EC4-45C1-A176-0984E1B89836}"/>
                  </a:ext>
                </a:extLst>
              </p:cNvPr>
              <p:cNvCxnSpPr/>
              <p:nvPr/>
            </p:nvCxnSpPr>
            <p:spPr>
              <a:xfrm>
                <a:off x="5804479" y="5083284"/>
                <a:ext cx="1046267" cy="0"/>
              </a:xfrm>
              <a:prstGeom prst="straightConnector1">
                <a:avLst/>
              </a:prstGeom>
              <a:ln w="952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화살표 연결선 31">
                <a:extLst>
                  <a:ext uri="{FF2B5EF4-FFF2-40B4-BE49-F238E27FC236}">
                    <a16:creationId xmlns:a16="http://schemas.microsoft.com/office/drawing/2014/main" id="{E70B2B1F-1088-47AC-B2B4-55B1EBC3594C}"/>
                  </a:ext>
                </a:extLst>
              </p:cNvPr>
              <p:cNvCxnSpPr/>
              <p:nvPr/>
            </p:nvCxnSpPr>
            <p:spPr>
              <a:xfrm>
                <a:off x="5804478" y="5613174"/>
                <a:ext cx="1046267" cy="0"/>
              </a:xfrm>
              <a:prstGeom prst="straightConnector1">
                <a:avLst/>
              </a:prstGeom>
              <a:ln w="952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347586A0-9CE3-4B38-BCD9-79B97EA00166}"/>
                </a:ext>
              </a:extLst>
            </p:cNvPr>
            <p:cNvCxnSpPr/>
            <p:nvPr/>
          </p:nvCxnSpPr>
          <p:spPr>
            <a:xfrm>
              <a:off x="5940056" y="1630362"/>
              <a:ext cx="0" cy="4173538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1793ECF6-525F-406A-B5A9-DD06F614569D}"/>
                </a:ext>
              </a:extLst>
            </p:cNvPr>
            <p:cNvCxnSpPr/>
            <p:nvPr/>
          </p:nvCxnSpPr>
          <p:spPr>
            <a:xfrm>
              <a:off x="6327611" y="1630362"/>
              <a:ext cx="0" cy="4173538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74BA7E7F-25D7-4252-93D6-BBE47D481E65}"/>
                </a:ext>
              </a:extLst>
            </p:cNvPr>
            <p:cNvCxnSpPr/>
            <p:nvPr/>
          </p:nvCxnSpPr>
          <p:spPr>
            <a:xfrm>
              <a:off x="6717471" y="1630362"/>
              <a:ext cx="0" cy="4173538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EF68952-220D-44AF-AE9A-35DED5826F99}"/>
                </a:ext>
              </a:extLst>
            </p:cNvPr>
            <p:cNvSpPr txBox="1"/>
            <p:nvPr/>
          </p:nvSpPr>
          <p:spPr>
            <a:xfrm>
              <a:off x="5619582" y="1169716"/>
              <a:ext cx="13933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Reference beam </a:t>
              </a:r>
            </a:p>
            <a:p>
              <a:pPr algn="ctr"/>
              <a:r>
                <a:rPr lang="en-US" altLang="ko-KR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(0 deg)</a:t>
              </a:r>
              <a:endParaRPr lang="ko-KR" alt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직선 화살표 연결선 39">
              <a:extLst>
                <a:ext uri="{FF2B5EF4-FFF2-40B4-BE49-F238E27FC236}">
                  <a16:creationId xmlns:a16="http://schemas.microsoft.com/office/drawing/2014/main" id="{EA7027BE-F8FF-497C-A523-1219FF17A8BF}"/>
                </a:ext>
              </a:extLst>
            </p:cNvPr>
            <p:cNvCxnSpPr/>
            <p:nvPr/>
          </p:nvCxnSpPr>
          <p:spPr>
            <a:xfrm>
              <a:off x="7520411" y="2019186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화살표 연결선 41">
              <a:extLst>
                <a:ext uri="{FF2B5EF4-FFF2-40B4-BE49-F238E27FC236}">
                  <a16:creationId xmlns:a16="http://schemas.microsoft.com/office/drawing/2014/main" id="{3E374004-9A0B-4113-8BC4-9F2243DFB741}"/>
                </a:ext>
              </a:extLst>
            </p:cNvPr>
            <p:cNvCxnSpPr/>
            <p:nvPr/>
          </p:nvCxnSpPr>
          <p:spPr>
            <a:xfrm>
              <a:off x="7533254" y="2865606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화살표 연결선 43">
              <a:extLst>
                <a:ext uri="{FF2B5EF4-FFF2-40B4-BE49-F238E27FC236}">
                  <a16:creationId xmlns:a16="http://schemas.microsoft.com/office/drawing/2014/main" id="{57110016-C732-47F0-98CE-E17DA6D821B6}"/>
                </a:ext>
              </a:extLst>
            </p:cNvPr>
            <p:cNvCxnSpPr/>
            <p:nvPr/>
          </p:nvCxnSpPr>
          <p:spPr>
            <a:xfrm>
              <a:off x="7520410" y="3687380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화살표 연결선 45">
              <a:extLst>
                <a:ext uri="{FF2B5EF4-FFF2-40B4-BE49-F238E27FC236}">
                  <a16:creationId xmlns:a16="http://schemas.microsoft.com/office/drawing/2014/main" id="{E9FA3E0B-CAD8-4FE9-9BB5-47166CCCAA71}"/>
                </a:ext>
              </a:extLst>
            </p:cNvPr>
            <p:cNvCxnSpPr/>
            <p:nvPr/>
          </p:nvCxnSpPr>
          <p:spPr>
            <a:xfrm>
              <a:off x="7533254" y="4543352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화살표 연결선 47">
              <a:extLst>
                <a:ext uri="{FF2B5EF4-FFF2-40B4-BE49-F238E27FC236}">
                  <a16:creationId xmlns:a16="http://schemas.microsoft.com/office/drawing/2014/main" id="{B6DC2ED8-55AA-4CA7-A8C0-9A00CB0B693A}"/>
                </a:ext>
              </a:extLst>
            </p:cNvPr>
            <p:cNvCxnSpPr/>
            <p:nvPr/>
          </p:nvCxnSpPr>
          <p:spPr>
            <a:xfrm>
              <a:off x="7520410" y="5377916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화살표 연결선 49">
              <a:extLst>
                <a:ext uri="{FF2B5EF4-FFF2-40B4-BE49-F238E27FC236}">
                  <a16:creationId xmlns:a16="http://schemas.microsoft.com/office/drawing/2014/main" id="{AE936A9C-4DFE-48AB-B382-95530E0F937E}"/>
                </a:ext>
              </a:extLst>
            </p:cNvPr>
            <p:cNvCxnSpPr>
              <a:cxnSpLocks/>
            </p:cNvCxnSpPr>
            <p:nvPr/>
          </p:nvCxnSpPr>
          <p:spPr>
            <a:xfrm>
              <a:off x="7520411" y="2019186"/>
              <a:ext cx="1897908" cy="158761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>
              <a:extLst>
                <a:ext uri="{FF2B5EF4-FFF2-40B4-BE49-F238E27FC236}">
                  <a16:creationId xmlns:a16="http://schemas.microsoft.com/office/drawing/2014/main" id="{7F3E1A95-7A40-4C25-8D72-856AE69D8F41}"/>
                </a:ext>
              </a:extLst>
            </p:cNvPr>
            <p:cNvCxnSpPr>
              <a:cxnSpLocks/>
            </p:cNvCxnSpPr>
            <p:nvPr/>
          </p:nvCxnSpPr>
          <p:spPr>
            <a:xfrm>
              <a:off x="7520410" y="2865605"/>
              <a:ext cx="1792923" cy="1062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화살표 연결선 51">
              <a:extLst>
                <a:ext uri="{FF2B5EF4-FFF2-40B4-BE49-F238E27FC236}">
                  <a16:creationId xmlns:a16="http://schemas.microsoft.com/office/drawing/2014/main" id="{14AA2121-D8EE-4F02-A99E-8A8E69450E83}"/>
                </a:ext>
              </a:extLst>
            </p:cNvPr>
            <p:cNvCxnSpPr>
              <a:cxnSpLocks/>
            </p:cNvCxnSpPr>
            <p:nvPr/>
          </p:nvCxnSpPr>
          <p:spPr>
            <a:xfrm>
              <a:off x="7520411" y="3687380"/>
              <a:ext cx="1691322" cy="5798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화살표 연결선 53">
              <a:extLst>
                <a:ext uri="{FF2B5EF4-FFF2-40B4-BE49-F238E27FC236}">
                  <a16:creationId xmlns:a16="http://schemas.microsoft.com/office/drawing/2014/main" id="{3BD1F31B-1B3C-454D-A265-1524971291E1}"/>
                </a:ext>
              </a:extLst>
            </p:cNvPr>
            <p:cNvCxnSpPr>
              <a:cxnSpLocks/>
            </p:cNvCxnSpPr>
            <p:nvPr/>
          </p:nvCxnSpPr>
          <p:spPr>
            <a:xfrm>
              <a:off x="7513052" y="4535177"/>
              <a:ext cx="760998" cy="124525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>
              <a:extLst>
                <a:ext uri="{FF2B5EF4-FFF2-40B4-BE49-F238E27FC236}">
                  <a16:creationId xmlns:a16="http://schemas.microsoft.com/office/drawing/2014/main" id="{670D06E5-FBED-435A-8FBA-3AB342BCB5CC}"/>
                </a:ext>
              </a:extLst>
            </p:cNvPr>
            <p:cNvCxnSpPr>
              <a:cxnSpLocks/>
            </p:cNvCxnSpPr>
            <p:nvPr/>
          </p:nvCxnSpPr>
          <p:spPr>
            <a:xfrm>
              <a:off x="7520410" y="5377916"/>
              <a:ext cx="547270" cy="5282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4CBA1E0-A368-47B4-B864-328703B520E0}"/>
                </a:ext>
              </a:extLst>
            </p:cNvPr>
            <p:cNvSpPr txBox="1"/>
            <p:nvPr/>
          </p:nvSpPr>
          <p:spPr>
            <a:xfrm>
              <a:off x="7756988" y="1352967"/>
              <a:ext cx="11224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Signal beam </a:t>
              </a:r>
            </a:p>
          </p:txBody>
        </p: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53A773AD-EB04-4D42-8A67-186D46B0EC21}"/>
                </a:ext>
              </a:extLst>
            </p:cNvPr>
            <p:cNvCxnSpPr>
              <a:cxnSpLocks/>
            </p:cNvCxnSpPr>
            <p:nvPr/>
          </p:nvCxnSpPr>
          <p:spPr>
            <a:xfrm>
              <a:off x="9482667" y="2453512"/>
              <a:ext cx="0" cy="422857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BA2F492-40E4-4C94-B52A-C8D7DFEB2AF3}"/>
                </a:ext>
              </a:extLst>
            </p:cNvPr>
            <p:cNvSpPr txBox="1"/>
            <p:nvPr/>
          </p:nvSpPr>
          <p:spPr>
            <a:xfrm>
              <a:off x="9529752" y="3429000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0.781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B0E6744-B4F1-4C75-93CA-4EB3E8B8037D}"/>
                </a:ext>
              </a:extLst>
            </p:cNvPr>
            <p:cNvSpPr txBox="1"/>
            <p:nvPr/>
          </p:nvSpPr>
          <p:spPr>
            <a:xfrm>
              <a:off x="9528357" y="3785566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0.839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87DE0E4-C846-4A22-A221-96CA84633E5E}"/>
                </a:ext>
              </a:extLst>
            </p:cNvPr>
            <p:cNvSpPr txBox="1"/>
            <p:nvPr/>
          </p:nvSpPr>
          <p:spPr>
            <a:xfrm>
              <a:off x="9528357" y="4124120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0.905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2EA6AD6-98AA-4C70-B10B-FF802110C293}"/>
                </a:ext>
              </a:extLst>
            </p:cNvPr>
            <p:cNvSpPr txBox="1"/>
            <p:nvPr/>
          </p:nvSpPr>
          <p:spPr>
            <a:xfrm>
              <a:off x="9529752" y="5967551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0.727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B903769-37BF-4AD4-AAE0-ABD34B918AF3}"/>
                </a:ext>
              </a:extLst>
            </p:cNvPr>
            <p:cNvSpPr txBox="1"/>
            <p:nvPr/>
          </p:nvSpPr>
          <p:spPr>
            <a:xfrm>
              <a:off x="9529752" y="6306105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0.791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FE78008-2889-4EC4-A04A-62FCDD686F91}"/>
                </a:ext>
              </a:extLst>
            </p:cNvPr>
            <p:cNvSpPr txBox="1"/>
            <p:nvPr/>
          </p:nvSpPr>
          <p:spPr>
            <a:xfrm>
              <a:off x="6851707" y="6179750"/>
              <a:ext cx="7665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Hogels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3974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5C38D760-2E0E-4981-925F-F7C651191F56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388938" y="477838"/>
            <a:ext cx="8416925" cy="576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E9766A79-3742-40B8-A932-AB20E5E97BBA}"/>
              </a:ext>
            </a:extLst>
          </p:cNvPr>
          <p:cNvSpPr txBox="1">
            <a:spLocks/>
          </p:cNvSpPr>
          <p:nvPr/>
        </p:nvSpPr>
        <p:spPr>
          <a:xfrm>
            <a:off x="1239298" y="1054100"/>
            <a:ext cx="5714751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Scalar Fourier Modal Method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4" name="그룹 213">
            <a:extLst>
              <a:ext uri="{FF2B5EF4-FFF2-40B4-BE49-F238E27FC236}">
                <a16:creationId xmlns:a16="http://schemas.microsoft.com/office/drawing/2014/main" id="{4D578A1E-A7DC-41EE-8F5C-4BF3180F758B}"/>
              </a:ext>
            </a:extLst>
          </p:cNvPr>
          <p:cNvGrpSpPr/>
          <p:nvPr/>
        </p:nvGrpSpPr>
        <p:grpSpPr>
          <a:xfrm>
            <a:off x="736010" y="1476504"/>
            <a:ext cx="4279440" cy="5239560"/>
            <a:chOff x="736010" y="1476504"/>
            <a:chExt cx="4279440" cy="5239560"/>
          </a:xfrm>
        </p:grpSpPr>
        <p:sp>
          <p:nvSpPr>
            <p:cNvPr id="207" name="직사각형 206">
              <a:extLst>
                <a:ext uri="{FF2B5EF4-FFF2-40B4-BE49-F238E27FC236}">
                  <a16:creationId xmlns:a16="http://schemas.microsoft.com/office/drawing/2014/main" id="{D9C779C2-A073-4313-89F0-D7F6E9739352}"/>
                </a:ext>
              </a:extLst>
            </p:cNvPr>
            <p:cNvSpPr/>
            <p:nvPr/>
          </p:nvSpPr>
          <p:spPr>
            <a:xfrm>
              <a:off x="736010" y="1528963"/>
              <a:ext cx="4279440" cy="518710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D90F6197-3A6A-4A42-A727-2CCEF4EFF2AA}"/>
                </a:ext>
              </a:extLst>
            </p:cNvPr>
            <p:cNvGrpSpPr/>
            <p:nvPr/>
          </p:nvGrpSpPr>
          <p:grpSpPr>
            <a:xfrm>
              <a:off x="2239643" y="1927760"/>
              <a:ext cx="772969" cy="4494863"/>
              <a:chOff x="6293847" y="1573098"/>
              <a:chExt cx="772969" cy="4588395"/>
            </a:xfrm>
          </p:grpSpPr>
          <p:grpSp>
            <p:nvGrpSpPr>
              <p:cNvPr id="98" name="그룹 97">
                <a:extLst>
                  <a:ext uri="{FF2B5EF4-FFF2-40B4-BE49-F238E27FC236}">
                    <a16:creationId xmlns:a16="http://schemas.microsoft.com/office/drawing/2014/main" id="{F69D8356-2C3E-42CD-97B0-8D511D45D7A5}"/>
                  </a:ext>
                </a:extLst>
              </p:cNvPr>
              <p:cNvGrpSpPr/>
              <p:nvPr/>
            </p:nvGrpSpPr>
            <p:grpSpPr>
              <a:xfrm>
                <a:off x="6414599" y="1573098"/>
                <a:ext cx="533281" cy="4150074"/>
                <a:chOff x="6414599" y="1573098"/>
                <a:chExt cx="533281" cy="4150074"/>
              </a:xfrm>
            </p:grpSpPr>
            <p:pic>
              <p:nvPicPr>
                <p:cNvPr id="101" name="그림 100">
                  <a:extLst>
                    <a:ext uri="{FF2B5EF4-FFF2-40B4-BE49-F238E27FC236}">
                      <a16:creationId xmlns:a16="http://schemas.microsoft.com/office/drawing/2014/main" id="{2CC457CA-3060-42EC-A841-F45B51939425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3"/>
                <a:srcRect l="39952" t="11511" r="47089" b="15626"/>
                <a:stretch/>
              </p:blipFill>
              <p:spPr>
                <a:xfrm>
                  <a:off x="6415080" y="2396248"/>
                  <a:ext cx="532800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102" name="그림 101">
                  <a:extLst>
                    <a:ext uri="{FF2B5EF4-FFF2-40B4-BE49-F238E27FC236}">
                      <a16:creationId xmlns:a16="http://schemas.microsoft.com/office/drawing/2014/main" id="{E50C0BED-2B1F-4F06-9DF0-72E78E2EE0D1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4"/>
                <a:srcRect l="40658" t="11660" r="47579" b="15308"/>
                <a:stretch/>
              </p:blipFill>
              <p:spPr>
                <a:xfrm>
                  <a:off x="6414599" y="1573098"/>
                  <a:ext cx="531466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103" name="그림 102">
                  <a:extLst>
                    <a:ext uri="{FF2B5EF4-FFF2-40B4-BE49-F238E27FC236}">
                      <a16:creationId xmlns:a16="http://schemas.microsoft.com/office/drawing/2014/main" id="{A83F34EA-B361-46B5-85B9-7C3FEA03B64D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5"/>
                <a:srcRect l="40735" t="11924" r="47527" b="15196"/>
                <a:stretch/>
              </p:blipFill>
              <p:spPr>
                <a:xfrm>
                  <a:off x="6414643" y="4066856"/>
                  <a:ext cx="531466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104" name="그림 103">
                  <a:extLst>
                    <a:ext uri="{FF2B5EF4-FFF2-40B4-BE49-F238E27FC236}">
                      <a16:creationId xmlns:a16="http://schemas.microsoft.com/office/drawing/2014/main" id="{AFADF1D2-B43F-4883-99C5-1290826E140F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6"/>
                <a:srcRect l="40246" t="11614" r="47810" b="15516"/>
                <a:stretch/>
              </p:blipFill>
              <p:spPr>
                <a:xfrm>
                  <a:off x="6414599" y="4898984"/>
                  <a:ext cx="531466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105" name="그림 104">
                  <a:extLst>
                    <a:ext uri="{FF2B5EF4-FFF2-40B4-BE49-F238E27FC236}">
                      <a16:creationId xmlns:a16="http://schemas.microsoft.com/office/drawing/2014/main" id="{56FE3677-3B4C-4E0A-B2A7-8FD25176E822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7"/>
                <a:srcRect l="37865" t="12174" r="45182" b="15727"/>
                <a:stretch/>
              </p:blipFill>
              <p:spPr>
                <a:xfrm>
                  <a:off x="6415080" y="3231552"/>
                  <a:ext cx="532800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cxnSp>
            <p:nvCxnSpPr>
              <p:cNvPr id="99" name="직선 화살표 연결선 98">
                <a:extLst>
                  <a:ext uri="{FF2B5EF4-FFF2-40B4-BE49-F238E27FC236}">
                    <a16:creationId xmlns:a16="http://schemas.microsoft.com/office/drawing/2014/main" id="{458F70D2-0F7E-46C5-BAEB-3B504C4A3088}"/>
                  </a:ext>
                </a:extLst>
              </p:cNvPr>
              <p:cNvCxnSpPr/>
              <p:nvPr/>
            </p:nvCxnSpPr>
            <p:spPr>
              <a:xfrm>
                <a:off x="6410607" y="5853716"/>
                <a:ext cx="53945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직사각형 99">
                <a:extLst>
                  <a:ext uri="{FF2B5EF4-FFF2-40B4-BE49-F238E27FC236}">
                    <a16:creationId xmlns:a16="http://schemas.microsoft.com/office/drawing/2014/main" id="{684CB3EE-14FA-4AF5-B02D-8A9F3D85BACF}"/>
                  </a:ext>
                </a:extLst>
              </p:cNvPr>
              <p:cNvSpPr/>
              <p:nvPr/>
            </p:nvSpPr>
            <p:spPr>
              <a:xfrm>
                <a:off x="6293847" y="5853716"/>
                <a:ext cx="77296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5.58 um</a:t>
                </a:r>
                <a:endParaRPr lang="ko-KR" altLang="en-US" sz="1400" dirty="0"/>
              </a:p>
            </p:txBody>
          </p:sp>
        </p:grp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5EE0431-1E77-41AF-8F75-8B1E3F767DF8}"/>
                </a:ext>
              </a:extLst>
            </p:cNvPr>
            <p:cNvSpPr txBox="1"/>
            <p:nvPr/>
          </p:nvSpPr>
          <p:spPr>
            <a:xfrm>
              <a:off x="2444026" y="3782958"/>
              <a:ext cx="364202" cy="301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247BF0A-54B5-45FC-B67A-56C6F8FAD6BC}"/>
                </a:ext>
              </a:extLst>
            </p:cNvPr>
            <p:cNvSpPr txBox="1"/>
            <p:nvPr/>
          </p:nvSpPr>
          <p:spPr>
            <a:xfrm>
              <a:off x="2444026" y="2958360"/>
              <a:ext cx="364202" cy="301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76155ED-2BB5-4699-BC1F-6AACFD6A5ADA}"/>
                </a:ext>
              </a:extLst>
            </p:cNvPr>
            <p:cNvSpPr txBox="1"/>
            <p:nvPr/>
          </p:nvSpPr>
          <p:spPr>
            <a:xfrm>
              <a:off x="2444026" y="2180702"/>
              <a:ext cx="364202" cy="301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A1AB3DC-0E1E-4EEB-BD44-50C188701C71}"/>
                </a:ext>
              </a:extLst>
            </p:cNvPr>
            <p:cNvSpPr txBox="1"/>
            <p:nvPr/>
          </p:nvSpPr>
          <p:spPr>
            <a:xfrm>
              <a:off x="2441782" y="4629686"/>
              <a:ext cx="364202" cy="301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70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D969946-B49C-4CA7-B970-ADD4BE205DED}"/>
                </a:ext>
              </a:extLst>
            </p:cNvPr>
            <p:cNvSpPr txBox="1"/>
            <p:nvPr/>
          </p:nvSpPr>
          <p:spPr>
            <a:xfrm>
              <a:off x="2441782" y="5433463"/>
              <a:ext cx="364202" cy="301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60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2" name="직선 화살표 연결선 111">
              <a:extLst>
                <a:ext uri="{FF2B5EF4-FFF2-40B4-BE49-F238E27FC236}">
                  <a16:creationId xmlns:a16="http://schemas.microsoft.com/office/drawing/2014/main" id="{F9400AC4-B21D-4C4F-94BA-B696B32D4AA3}"/>
                </a:ext>
              </a:extLst>
            </p:cNvPr>
            <p:cNvCxnSpPr/>
            <p:nvPr/>
          </p:nvCxnSpPr>
          <p:spPr>
            <a:xfrm>
              <a:off x="1199869" y="2344732"/>
              <a:ext cx="1046267" cy="0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화살표 연결선 113">
              <a:extLst>
                <a:ext uri="{FF2B5EF4-FFF2-40B4-BE49-F238E27FC236}">
                  <a16:creationId xmlns:a16="http://schemas.microsoft.com/office/drawing/2014/main" id="{21284A05-8408-4535-855D-326B501AC194}"/>
                </a:ext>
              </a:extLst>
            </p:cNvPr>
            <p:cNvCxnSpPr/>
            <p:nvPr/>
          </p:nvCxnSpPr>
          <p:spPr>
            <a:xfrm>
              <a:off x="1212570" y="3169274"/>
              <a:ext cx="1046267" cy="0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직선 화살표 연결선 115">
              <a:extLst>
                <a:ext uri="{FF2B5EF4-FFF2-40B4-BE49-F238E27FC236}">
                  <a16:creationId xmlns:a16="http://schemas.microsoft.com/office/drawing/2014/main" id="{902EFB9A-1AE8-454E-92C3-49D60846B9B2}"/>
                </a:ext>
              </a:extLst>
            </p:cNvPr>
            <p:cNvCxnSpPr/>
            <p:nvPr/>
          </p:nvCxnSpPr>
          <p:spPr>
            <a:xfrm>
              <a:off x="1193377" y="3971991"/>
              <a:ext cx="1046267" cy="0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직선 화살표 연결선 117">
              <a:extLst>
                <a:ext uri="{FF2B5EF4-FFF2-40B4-BE49-F238E27FC236}">
                  <a16:creationId xmlns:a16="http://schemas.microsoft.com/office/drawing/2014/main" id="{A148297B-B4A7-4745-82FD-8E63A8C1989D}"/>
                </a:ext>
              </a:extLst>
            </p:cNvPr>
            <p:cNvCxnSpPr/>
            <p:nvPr/>
          </p:nvCxnSpPr>
          <p:spPr>
            <a:xfrm>
              <a:off x="1206218" y="4780437"/>
              <a:ext cx="1046267" cy="0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직선 화살표 연결선 119">
              <a:extLst>
                <a:ext uri="{FF2B5EF4-FFF2-40B4-BE49-F238E27FC236}">
                  <a16:creationId xmlns:a16="http://schemas.microsoft.com/office/drawing/2014/main" id="{E3A39E31-857E-4BAC-A8D0-BFAF5B0B3B52}"/>
                </a:ext>
              </a:extLst>
            </p:cNvPr>
            <p:cNvCxnSpPr/>
            <p:nvPr/>
          </p:nvCxnSpPr>
          <p:spPr>
            <a:xfrm>
              <a:off x="1212570" y="5597840"/>
              <a:ext cx="1046267" cy="0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직선 연결선 120">
              <a:extLst>
                <a:ext uri="{FF2B5EF4-FFF2-40B4-BE49-F238E27FC236}">
                  <a16:creationId xmlns:a16="http://schemas.microsoft.com/office/drawing/2014/main" id="{8D1F1976-D1F8-4B59-A485-0A8EEC49500B}"/>
                </a:ext>
              </a:extLst>
            </p:cNvPr>
            <p:cNvCxnSpPr/>
            <p:nvPr/>
          </p:nvCxnSpPr>
          <p:spPr>
            <a:xfrm>
              <a:off x="1328954" y="1927760"/>
              <a:ext cx="0" cy="4088462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직선 연결선 121">
              <a:extLst>
                <a:ext uri="{FF2B5EF4-FFF2-40B4-BE49-F238E27FC236}">
                  <a16:creationId xmlns:a16="http://schemas.microsoft.com/office/drawing/2014/main" id="{023BF9BA-EE6C-467A-A34F-0E6A839E1D1D}"/>
                </a:ext>
              </a:extLst>
            </p:cNvPr>
            <p:cNvCxnSpPr/>
            <p:nvPr/>
          </p:nvCxnSpPr>
          <p:spPr>
            <a:xfrm>
              <a:off x="1716509" y="1927760"/>
              <a:ext cx="0" cy="4088462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직선 연결선 122">
              <a:extLst>
                <a:ext uri="{FF2B5EF4-FFF2-40B4-BE49-F238E27FC236}">
                  <a16:creationId xmlns:a16="http://schemas.microsoft.com/office/drawing/2014/main" id="{942FA63F-2998-4A61-9C82-C05E8F755DD3}"/>
                </a:ext>
              </a:extLst>
            </p:cNvPr>
            <p:cNvCxnSpPr/>
            <p:nvPr/>
          </p:nvCxnSpPr>
          <p:spPr>
            <a:xfrm>
              <a:off x="2106369" y="1927760"/>
              <a:ext cx="0" cy="4088462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C3108D4-2027-443D-8B53-B7AEEE3B8BBA}"/>
                </a:ext>
              </a:extLst>
            </p:cNvPr>
            <p:cNvSpPr txBox="1"/>
            <p:nvPr/>
          </p:nvSpPr>
          <p:spPr>
            <a:xfrm>
              <a:off x="1008480" y="1476504"/>
              <a:ext cx="1393331" cy="512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Reference beam </a:t>
              </a:r>
            </a:p>
            <a:p>
              <a:pPr algn="ctr"/>
              <a:r>
                <a:rPr lang="en-US" altLang="ko-KR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(0 deg)</a:t>
              </a:r>
              <a:endParaRPr lang="ko-KR" alt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5" name="직선 화살표 연결선 124">
              <a:extLst>
                <a:ext uri="{FF2B5EF4-FFF2-40B4-BE49-F238E27FC236}">
                  <a16:creationId xmlns:a16="http://schemas.microsoft.com/office/drawing/2014/main" id="{AEB386F4-00FC-4B1A-9230-5F53A2232CA9}"/>
                </a:ext>
              </a:extLst>
            </p:cNvPr>
            <p:cNvCxnSpPr/>
            <p:nvPr/>
          </p:nvCxnSpPr>
          <p:spPr>
            <a:xfrm>
              <a:off x="2909309" y="2308658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직선 화살표 연결선 125">
              <a:extLst>
                <a:ext uri="{FF2B5EF4-FFF2-40B4-BE49-F238E27FC236}">
                  <a16:creationId xmlns:a16="http://schemas.microsoft.com/office/drawing/2014/main" id="{A032E53E-15C8-48D2-B739-F2495BAF19B8}"/>
                </a:ext>
              </a:extLst>
            </p:cNvPr>
            <p:cNvCxnSpPr/>
            <p:nvPr/>
          </p:nvCxnSpPr>
          <p:spPr>
            <a:xfrm>
              <a:off x="2922152" y="3137824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직선 화살표 연결선 126">
              <a:extLst>
                <a:ext uri="{FF2B5EF4-FFF2-40B4-BE49-F238E27FC236}">
                  <a16:creationId xmlns:a16="http://schemas.microsoft.com/office/drawing/2014/main" id="{2461D938-2F73-4223-AC81-A299EC5582FB}"/>
                </a:ext>
              </a:extLst>
            </p:cNvPr>
            <p:cNvCxnSpPr/>
            <p:nvPr/>
          </p:nvCxnSpPr>
          <p:spPr>
            <a:xfrm>
              <a:off x="2909308" y="3942847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화살표 연결선 127">
              <a:extLst>
                <a:ext uri="{FF2B5EF4-FFF2-40B4-BE49-F238E27FC236}">
                  <a16:creationId xmlns:a16="http://schemas.microsoft.com/office/drawing/2014/main" id="{5CD3CD54-6BFE-49E6-BFA7-82151251279F}"/>
                </a:ext>
              </a:extLst>
            </p:cNvPr>
            <p:cNvCxnSpPr/>
            <p:nvPr/>
          </p:nvCxnSpPr>
          <p:spPr>
            <a:xfrm>
              <a:off x="2922152" y="4781370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화살표 연결선 128">
              <a:extLst>
                <a:ext uri="{FF2B5EF4-FFF2-40B4-BE49-F238E27FC236}">
                  <a16:creationId xmlns:a16="http://schemas.microsoft.com/office/drawing/2014/main" id="{C0F3B3F1-E814-4A64-BD19-687ADB83230C}"/>
                </a:ext>
              </a:extLst>
            </p:cNvPr>
            <p:cNvCxnSpPr/>
            <p:nvPr/>
          </p:nvCxnSpPr>
          <p:spPr>
            <a:xfrm>
              <a:off x="2909308" y="5598922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화살표 연결선 129">
              <a:extLst>
                <a:ext uri="{FF2B5EF4-FFF2-40B4-BE49-F238E27FC236}">
                  <a16:creationId xmlns:a16="http://schemas.microsoft.com/office/drawing/2014/main" id="{D19683BB-506B-4AD2-8261-787130629A29}"/>
                </a:ext>
              </a:extLst>
            </p:cNvPr>
            <p:cNvCxnSpPr>
              <a:cxnSpLocks/>
            </p:cNvCxnSpPr>
            <p:nvPr/>
          </p:nvCxnSpPr>
          <p:spPr>
            <a:xfrm>
              <a:off x="2909309" y="2308658"/>
              <a:ext cx="1897908" cy="1555251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직선 화살표 연결선 130">
              <a:extLst>
                <a:ext uri="{FF2B5EF4-FFF2-40B4-BE49-F238E27FC236}">
                  <a16:creationId xmlns:a16="http://schemas.microsoft.com/office/drawing/2014/main" id="{3FFBA43A-4BDB-4FD7-9F3E-850C68858BD6}"/>
                </a:ext>
              </a:extLst>
            </p:cNvPr>
            <p:cNvCxnSpPr>
              <a:cxnSpLocks/>
            </p:cNvCxnSpPr>
            <p:nvPr/>
          </p:nvCxnSpPr>
          <p:spPr>
            <a:xfrm>
              <a:off x="2909308" y="3137823"/>
              <a:ext cx="1792923" cy="1041261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직선 화살표 연결선 131">
              <a:extLst>
                <a:ext uri="{FF2B5EF4-FFF2-40B4-BE49-F238E27FC236}">
                  <a16:creationId xmlns:a16="http://schemas.microsoft.com/office/drawing/2014/main" id="{BF27A019-D572-4DA4-A872-E3A554AAC733}"/>
                </a:ext>
              </a:extLst>
            </p:cNvPr>
            <p:cNvCxnSpPr>
              <a:cxnSpLocks/>
            </p:cNvCxnSpPr>
            <p:nvPr/>
          </p:nvCxnSpPr>
          <p:spPr>
            <a:xfrm>
              <a:off x="2909309" y="3942847"/>
              <a:ext cx="1691322" cy="568001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>
              <a:extLst>
                <a:ext uri="{FF2B5EF4-FFF2-40B4-BE49-F238E27FC236}">
                  <a16:creationId xmlns:a16="http://schemas.microsoft.com/office/drawing/2014/main" id="{1C4B2A5D-D913-4FA0-9F6F-665909FED6CA}"/>
                </a:ext>
              </a:extLst>
            </p:cNvPr>
            <p:cNvCxnSpPr>
              <a:cxnSpLocks/>
            </p:cNvCxnSpPr>
            <p:nvPr/>
          </p:nvCxnSpPr>
          <p:spPr>
            <a:xfrm>
              <a:off x="2901950" y="4773362"/>
              <a:ext cx="760998" cy="1219875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직선 화살표 연결선 133">
              <a:extLst>
                <a:ext uri="{FF2B5EF4-FFF2-40B4-BE49-F238E27FC236}">
                  <a16:creationId xmlns:a16="http://schemas.microsoft.com/office/drawing/2014/main" id="{E92F55A5-68E6-4C03-BF11-0278A968B9EE}"/>
                </a:ext>
              </a:extLst>
            </p:cNvPr>
            <p:cNvCxnSpPr>
              <a:cxnSpLocks/>
            </p:cNvCxnSpPr>
            <p:nvPr/>
          </p:nvCxnSpPr>
          <p:spPr>
            <a:xfrm>
              <a:off x="2909308" y="5598922"/>
              <a:ext cx="547270" cy="517518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919A1B2-19E0-44B7-A1F0-5A937E5E3D3E}"/>
                </a:ext>
              </a:extLst>
            </p:cNvPr>
            <p:cNvSpPr txBox="1"/>
            <p:nvPr/>
          </p:nvSpPr>
          <p:spPr>
            <a:xfrm>
              <a:off x="3145886" y="1656020"/>
              <a:ext cx="1122423" cy="301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Signal beam 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397F03E3-3AD3-47E4-A0B6-2FE918F7FEAD}"/>
                </a:ext>
              </a:extLst>
            </p:cNvPr>
            <p:cNvSpPr txBox="1"/>
            <p:nvPr/>
          </p:nvSpPr>
          <p:spPr>
            <a:xfrm>
              <a:off x="2240605" y="6384411"/>
              <a:ext cx="766557" cy="331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Hogels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74596492-6D81-4486-8FD6-1701EAFCF2A2}"/>
                </a:ext>
              </a:extLst>
            </p:cNvPr>
            <p:cNvSpPr txBox="1"/>
            <p:nvPr/>
          </p:nvSpPr>
          <p:spPr>
            <a:xfrm>
              <a:off x="766011" y="2180702"/>
              <a:ext cx="287258" cy="33855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460995D1-E1AB-4BDD-9D14-A41A9209E8F7}"/>
                </a:ext>
              </a:extLst>
            </p:cNvPr>
            <p:cNvSpPr txBox="1"/>
            <p:nvPr/>
          </p:nvSpPr>
          <p:spPr>
            <a:xfrm>
              <a:off x="771691" y="2990844"/>
              <a:ext cx="287258" cy="33855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7A7E6248-A2EB-4AFA-AA48-73768CF6D26B}"/>
                </a:ext>
              </a:extLst>
            </p:cNvPr>
            <p:cNvSpPr txBox="1"/>
            <p:nvPr/>
          </p:nvSpPr>
          <p:spPr>
            <a:xfrm>
              <a:off x="771691" y="3822902"/>
              <a:ext cx="287258" cy="33855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73B5079D-2EFB-48EF-8400-9451E0F02843}"/>
                </a:ext>
              </a:extLst>
            </p:cNvPr>
            <p:cNvSpPr txBox="1"/>
            <p:nvPr/>
          </p:nvSpPr>
          <p:spPr>
            <a:xfrm>
              <a:off x="771691" y="4629686"/>
              <a:ext cx="287258" cy="33855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8819D4B-CFAE-42F3-930D-F9F5F4378231}"/>
                </a:ext>
              </a:extLst>
            </p:cNvPr>
            <p:cNvSpPr txBox="1"/>
            <p:nvPr/>
          </p:nvSpPr>
          <p:spPr>
            <a:xfrm>
              <a:off x="771691" y="5433463"/>
              <a:ext cx="287258" cy="33855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6" name="화살표: 오른쪽 205">
            <a:extLst>
              <a:ext uri="{FF2B5EF4-FFF2-40B4-BE49-F238E27FC236}">
                <a16:creationId xmlns:a16="http://schemas.microsoft.com/office/drawing/2014/main" id="{6E0D12C3-ABAC-4A7D-A546-BACFA291FA3A}"/>
              </a:ext>
            </a:extLst>
          </p:cNvPr>
          <p:cNvSpPr/>
          <p:nvPr/>
        </p:nvSpPr>
        <p:spPr>
          <a:xfrm>
            <a:off x="5696447" y="3616179"/>
            <a:ext cx="1039443" cy="731293"/>
          </a:xfrm>
          <a:prstGeom prst="rightArrow">
            <a:avLst/>
          </a:prstGeom>
          <a:noFill/>
          <a:ln w="539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5" name="그룹 214">
            <a:extLst>
              <a:ext uri="{FF2B5EF4-FFF2-40B4-BE49-F238E27FC236}">
                <a16:creationId xmlns:a16="http://schemas.microsoft.com/office/drawing/2014/main" id="{0F6E5412-B78B-4BBB-B900-D916921331A3}"/>
              </a:ext>
            </a:extLst>
          </p:cNvPr>
          <p:cNvGrpSpPr/>
          <p:nvPr/>
        </p:nvGrpSpPr>
        <p:grpSpPr>
          <a:xfrm>
            <a:off x="7408132" y="1466151"/>
            <a:ext cx="4279440" cy="5239561"/>
            <a:chOff x="7408132" y="1466151"/>
            <a:chExt cx="4279440" cy="5239561"/>
          </a:xfrm>
        </p:grpSpPr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427D1A4C-84A1-4A33-9122-66ECF6177EB9}"/>
                </a:ext>
              </a:extLst>
            </p:cNvPr>
            <p:cNvGrpSpPr/>
            <p:nvPr/>
          </p:nvGrpSpPr>
          <p:grpSpPr>
            <a:xfrm>
              <a:off x="8943258" y="1917407"/>
              <a:ext cx="772969" cy="4494863"/>
              <a:chOff x="6293847" y="1573098"/>
              <a:chExt cx="772969" cy="4588395"/>
            </a:xfrm>
          </p:grpSpPr>
          <p:grpSp>
            <p:nvGrpSpPr>
              <p:cNvPr id="196" name="그룹 195">
                <a:extLst>
                  <a:ext uri="{FF2B5EF4-FFF2-40B4-BE49-F238E27FC236}">
                    <a16:creationId xmlns:a16="http://schemas.microsoft.com/office/drawing/2014/main" id="{9A088FAF-66C6-471E-9FD3-88ACF6CC2E76}"/>
                  </a:ext>
                </a:extLst>
              </p:cNvPr>
              <p:cNvGrpSpPr/>
              <p:nvPr/>
            </p:nvGrpSpPr>
            <p:grpSpPr>
              <a:xfrm>
                <a:off x="6414599" y="1573098"/>
                <a:ext cx="533281" cy="4150074"/>
                <a:chOff x="6414599" y="1573098"/>
                <a:chExt cx="533281" cy="4150074"/>
              </a:xfrm>
            </p:grpSpPr>
            <p:pic>
              <p:nvPicPr>
                <p:cNvPr id="199" name="그림 198">
                  <a:extLst>
                    <a:ext uri="{FF2B5EF4-FFF2-40B4-BE49-F238E27FC236}">
                      <a16:creationId xmlns:a16="http://schemas.microsoft.com/office/drawing/2014/main" id="{BCA221DD-38E7-430B-AB11-B71C44A23CA6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3"/>
                <a:srcRect l="39952" t="11511" r="47089" b="15626"/>
                <a:stretch/>
              </p:blipFill>
              <p:spPr>
                <a:xfrm>
                  <a:off x="6415080" y="2396248"/>
                  <a:ext cx="532800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200" name="그림 199">
                  <a:extLst>
                    <a:ext uri="{FF2B5EF4-FFF2-40B4-BE49-F238E27FC236}">
                      <a16:creationId xmlns:a16="http://schemas.microsoft.com/office/drawing/2014/main" id="{779C64A7-8298-40D1-802F-F5114BF322F1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4"/>
                <a:srcRect l="40658" t="11660" r="47579" b="15308"/>
                <a:stretch/>
              </p:blipFill>
              <p:spPr>
                <a:xfrm>
                  <a:off x="6414599" y="1573098"/>
                  <a:ext cx="531466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201" name="그림 200">
                  <a:extLst>
                    <a:ext uri="{FF2B5EF4-FFF2-40B4-BE49-F238E27FC236}">
                      <a16:creationId xmlns:a16="http://schemas.microsoft.com/office/drawing/2014/main" id="{004805F4-2EE3-444D-9EBE-D4E02BFB6328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5"/>
                <a:srcRect l="40735" t="11924" r="47527" b="15196"/>
                <a:stretch/>
              </p:blipFill>
              <p:spPr>
                <a:xfrm>
                  <a:off x="6414643" y="4066856"/>
                  <a:ext cx="531466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202" name="그림 201">
                  <a:extLst>
                    <a:ext uri="{FF2B5EF4-FFF2-40B4-BE49-F238E27FC236}">
                      <a16:creationId xmlns:a16="http://schemas.microsoft.com/office/drawing/2014/main" id="{5ECA49F9-D024-4101-BF29-0D116E9EC1EC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6"/>
                <a:srcRect l="40246" t="11614" r="47810" b="15516"/>
                <a:stretch/>
              </p:blipFill>
              <p:spPr>
                <a:xfrm>
                  <a:off x="6414599" y="4898984"/>
                  <a:ext cx="531466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203" name="그림 202">
                  <a:extLst>
                    <a:ext uri="{FF2B5EF4-FFF2-40B4-BE49-F238E27FC236}">
                      <a16:creationId xmlns:a16="http://schemas.microsoft.com/office/drawing/2014/main" id="{31177BE5-05E4-4E6F-B28E-3FF04DB42180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7"/>
                <a:srcRect l="37865" t="12174" r="45182" b="15727"/>
                <a:stretch/>
              </p:blipFill>
              <p:spPr>
                <a:xfrm>
                  <a:off x="6415080" y="3231552"/>
                  <a:ext cx="532800" cy="82418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cxnSp>
            <p:nvCxnSpPr>
              <p:cNvPr id="197" name="직선 화살표 연결선 196">
                <a:extLst>
                  <a:ext uri="{FF2B5EF4-FFF2-40B4-BE49-F238E27FC236}">
                    <a16:creationId xmlns:a16="http://schemas.microsoft.com/office/drawing/2014/main" id="{1E1DF97C-1C44-4967-93EC-CFE59025FF29}"/>
                  </a:ext>
                </a:extLst>
              </p:cNvPr>
              <p:cNvCxnSpPr/>
              <p:nvPr/>
            </p:nvCxnSpPr>
            <p:spPr>
              <a:xfrm>
                <a:off x="6410607" y="5853716"/>
                <a:ext cx="53945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8" name="직사각형 197">
                <a:extLst>
                  <a:ext uri="{FF2B5EF4-FFF2-40B4-BE49-F238E27FC236}">
                    <a16:creationId xmlns:a16="http://schemas.microsoft.com/office/drawing/2014/main" id="{BD82799C-0C60-46B2-AFCB-618F5E98A96B}"/>
                  </a:ext>
                </a:extLst>
              </p:cNvPr>
              <p:cNvSpPr/>
              <p:nvPr/>
            </p:nvSpPr>
            <p:spPr>
              <a:xfrm>
                <a:off x="6293847" y="5853716"/>
                <a:ext cx="77296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5.58 um</a:t>
                </a:r>
                <a:endParaRPr lang="ko-KR" altLang="en-US" sz="1400" dirty="0"/>
              </a:p>
            </p:txBody>
          </p:sp>
        </p:grp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B1C2538-CB45-4EB4-A486-908FF390DB7D}"/>
                </a:ext>
              </a:extLst>
            </p:cNvPr>
            <p:cNvSpPr txBox="1"/>
            <p:nvPr/>
          </p:nvSpPr>
          <p:spPr>
            <a:xfrm>
              <a:off x="9147641" y="3772605"/>
              <a:ext cx="364202" cy="301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1530E31A-7985-46D5-A89A-A94C7DCDFBC9}"/>
                </a:ext>
              </a:extLst>
            </p:cNvPr>
            <p:cNvSpPr txBox="1"/>
            <p:nvPr/>
          </p:nvSpPr>
          <p:spPr>
            <a:xfrm>
              <a:off x="9147641" y="2948007"/>
              <a:ext cx="364202" cy="301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D2FB8F65-0105-4ECB-82CD-B8555D9FE5EF}"/>
                </a:ext>
              </a:extLst>
            </p:cNvPr>
            <p:cNvSpPr txBox="1"/>
            <p:nvPr/>
          </p:nvSpPr>
          <p:spPr>
            <a:xfrm>
              <a:off x="9147641" y="2170349"/>
              <a:ext cx="364202" cy="301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378D4EAB-E5F7-4DB8-888A-7154C7B0430D}"/>
                </a:ext>
              </a:extLst>
            </p:cNvPr>
            <p:cNvSpPr txBox="1"/>
            <p:nvPr/>
          </p:nvSpPr>
          <p:spPr>
            <a:xfrm>
              <a:off x="9145397" y="4619333"/>
              <a:ext cx="364202" cy="301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70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27BFED73-F086-4E57-AF9A-AA5F2D436C06}"/>
                </a:ext>
              </a:extLst>
            </p:cNvPr>
            <p:cNvSpPr txBox="1"/>
            <p:nvPr/>
          </p:nvSpPr>
          <p:spPr>
            <a:xfrm>
              <a:off x="9145397" y="5423110"/>
              <a:ext cx="364202" cy="301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60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4" name="직선 화살표 연결선 163">
              <a:extLst>
                <a:ext uri="{FF2B5EF4-FFF2-40B4-BE49-F238E27FC236}">
                  <a16:creationId xmlns:a16="http://schemas.microsoft.com/office/drawing/2014/main" id="{4BC91DC9-9D3A-44D9-B0B3-DADC46E9BB47}"/>
                </a:ext>
              </a:extLst>
            </p:cNvPr>
            <p:cNvCxnSpPr/>
            <p:nvPr/>
          </p:nvCxnSpPr>
          <p:spPr>
            <a:xfrm>
              <a:off x="7903484" y="2334379"/>
              <a:ext cx="1046267" cy="0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직선 화살표 연결선 164">
              <a:extLst>
                <a:ext uri="{FF2B5EF4-FFF2-40B4-BE49-F238E27FC236}">
                  <a16:creationId xmlns:a16="http://schemas.microsoft.com/office/drawing/2014/main" id="{136DC1F8-CCD2-4A5A-9858-D51EA13BDD39}"/>
                </a:ext>
              </a:extLst>
            </p:cNvPr>
            <p:cNvCxnSpPr/>
            <p:nvPr/>
          </p:nvCxnSpPr>
          <p:spPr>
            <a:xfrm>
              <a:off x="7916185" y="3158921"/>
              <a:ext cx="1046267" cy="0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직선 화살표 연결선 165">
              <a:extLst>
                <a:ext uri="{FF2B5EF4-FFF2-40B4-BE49-F238E27FC236}">
                  <a16:creationId xmlns:a16="http://schemas.microsoft.com/office/drawing/2014/main" id="{C4B6EF26-9673-43C7-9CC2-529B85C9C8D7}"/>
                </a:ext>
              </a:extLst>
            </p:cNvPr>
            <p:cNvCxnSpPr/>
            <p:nvPr/>
          </p:nvCxnSpPr>
          <p:spPr>
            <a:xfrm>
              <a:off x="7896992" y="3961638"/>
              <a:ext cx="1046267" cy="0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직선 화살표 연결선 166">
              <a:extLst>
                <a:ext uri="{FF2B5EF4-FFF2-40B4-BE49-F238E27FC236}">
                  <a16:creationId xmlns:a16="http://schemas.microsoft.com/office/drawing/2014/main" id="{7E2E4DA4-AA5B-4ED1-9F13-204131A710EC}"/>
                </a:ext>
              </a:extLst>
            </p:cNvPr>
            <p:cNvCxnSpPr/>
            <p:nvPr/>
          </p:nvCxnSpPr>
          <p:spPr>
            <a:xfrm>
              <a:off x="7909833" y="4770084"/>
              <a:ext cx="1046267" cy="0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직선 화살표 연결선 167">
              <a:extLst>
                <a:ext uri="{FF2B5EF4-FFF2-40B4-BE49-F238E27FC236}">
                  <a16:creationId xmlns:a16="http://schemas.microsoft.com/office/drawing/2014/main" id="{A41E20B8-FBBC-4C33-9318-37112E1FA2EA}"/>
                </a:ext>
              </a:extLst>
            </p:cNvPr>
            <p:cNvCxnSpPr/>
            <p:nvPr/>
          </p:nvCxnSpPr>
          <p:spPr>
            <a:xfrm>
              <a:off x="7916185" y="5587487"/>
              <a:ext cx="1046267" cy="0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직선 연결선 168">
              <a:extLst>
                <a:ext uri="{FF2B5EF4-FFF2-40B4-BE49-F238E27FC236}">
                  <a16:creationId xmlns:a16="http://schemas.microsoft.com/office/drawing/2014/main" id="{0300BC9B-89C4-4BD1-98B6-93525B6740D1}"/>
                </a:ext>
              </a:extLst>
            </p:cNvPr>
            <p:cNvCxnSpPr/>
            <p:nvPr/>
          </p:nvCxnSpPr>
          <p:spPr>
            <a:xfrm>
              <a:off x="8032569" y="1917407"/>
              <a:ext cx="0" cy="4088462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직선 연결선 169">
              <a:extLst>
                <a:ext uri="{FF2B5EF4-FFF2-40B4-BE49-F238E27FC236}">
                  <a16:creationId xmlns:a16="http://schemas.microsoft.com/office/drawing/2014/main" id="{48A4F5A4-5357-49C6-A57D-45A1A3546CFA}"/>
                </a:ext>
              </a:extLst>
            </p:cNvPr>
            <p:cNvCxnSpPr/>
            <p:nvPr/>
          </p:nvCxnSpPr>
          <p:spPr>
            <a:xfrm>
              <a:off x="8420124" y="1917407"/>
              <a:ext cx="0" cy="4088462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직선 연결선 170">
              <a:extLst>
                <a:ext uri="{FF2B5EF4-FFF2-40B4-BE49-F238E27FC236}">
                  <a16:creationId xmlns:a16="http://schemas.microsoft.com/office/drawing/2014/main" id="{FCB0AD15-D4E1-45DF-BF5D-20A6A2084922}"/>
                </a:ext>
              </a:extLst>
            </p:cNvPr>
            <p:cNvCxnSpPr/>
            <p:nvPr/>
          </p:nvCxnSpPr>
          <p:spPr>
            <a:xfrm>
              <a:off x="8809984" y="1917407"/>
              <a:ext cx="0" cy="4088462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05D163F9-F390-4C45-BF47-CD1D6DE35C67}"/>
                </a:ext>
              </a:extLst>
            </p:cNvPr>
            <p:cNvSpPr txBox="1"/>
            <p:nvPr/>
          </p:nvSpPr>
          <p:spPr>
            <a:xfrm>
              <a:off x="7712095" y="1466151"/>
              <a:ext cx="1393331" cy="512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Reference beam </a:t>
              </a:r>
            </a:p>
            <a:p>
              <a:pPr algn="ctr"/>
              <a:r>
                <a:rPr lang="en-US" altLang="ko-KR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(0 deg)</a:t>
              </a:r>
              <a:endParaRPr lang="ko-KR" alt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3" name="직선 화살표 연결선 172">
              <a:extLst>
                <a:ext uri="{FF2B5EF4-FFF2-40B4-BE49-F238E27FC236}">
                  <a16:creationId xmlns:a16="http://schemas.microsoft.com/office/drawing/2014/main" id="{EA5CD964-32A9-4551-9E02-BC6DAE07F7A8}"/>
                </a:ext>
              </a:extLst>
            </p:cNvPr>
            <p:cNvCxnSpPr/>
            <p:nvPr/>
          </p:nvCxnSpPr>
          <p:spPr>
            <a:xfrm>
              <a:off x="9612924" y="2298305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직선 화살표 연결선 173">
              <a:extLst>
                <a:ext uri="{FF2B5EF4-FFF2-40B4-BE49-F238E27FC236}">
                  <a16:creationId xmlns:a16="http://schemas.microsoft.com/office/drawing/2014/main" id="{47C51483-7B77-4674-B32E-3DFCBD217345}"/>
                </a:ext>
              </a:extLst>
            </p:cNvPr>
            <p:cNvCxnSpPr/>
            <p:nvPr/>
          </p:nvCxnSpPr>
          <p:spPr>
            <a:xfrm>
              <a:off x="9625767" y="3127471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직선 화살표 연결선 174">
              <a:extLst>
                <a:ext uri="{FF2B5EF4-FFF2-40B4-BE49-F238E27FC236}">
                  <a16:creationId xmlns:a16="http://schemas.microsoft.com/office/drawing/2014/main" id="{593F0D26-D78C-44D7-A7F8-A4120BD2458E}"/>
                </a:ext>
              </a:extLst>
            </p:cNvPr>
            <p:cNvCxnSpPr/>
            <p:nvPr/>
          </p:nvCxnSpPr>
          <p:spPr>
            <a:xfrm>
              <a:off x="9612923" y="3932494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직선 화살표 연결선 175">
              <a:extLst>
                <a:ext uri="{FF2B5EF4-FFF2-40B4-BE49-F238E27FC236}">
                  <a16:creationId xmlns:a16="http://schemas.microsoft.com/office/drawing/2014/main" id="{302E9683-E87F-4EA9-A3B8-A455516205FE}"/>
                </a:ext>
              </a:extLst>
            </p:cNvPr>
            <p:cNvCxnSpPr/>
            <p:nvPr/>
          </p:nvCxnSpPr>
          <p:spPr>
            <a:xfrm>
              <a:off x="9625767" y="4771017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직선 화살표 연결선 176">
              <a:extLst>
                <a:ext uri="{FF2B5EF4-FFF2-40B4-BE49-F238E27FC236}">
                  <a16:creationId xmlns:a16="http://schemas.microsoft.com/office/drawing/2014/main" id="{1F6FC853-F8D6-4267-82CB-4669981F1862}"/>
                </a:ext>
              </a:extLst>
            </p:cNvPr>
            <p:cNvCxnSpPr/>
            <p:nvPr/>
          </p:nvCxnSpPr>
          <p:spPr>
            <a:xfrm>
              <a:off x="9612923" y="5588569"/>
              <a:ext cx="1046267" cy="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직선 화살표 연결선 177">
              <a:extLst>
                <a:ext uri="{FF2B5EF4-FFF2-40B4-BE49-F238E27FC236}">
                  <a16:creationId xmlns:a16="http://schemas.microsoft.com/office/drawing/2014/main" id="{78F73D04-1FAD-48BC-97D3-ACA2466DEFF2}"/>
                </a:ext>
              </a:extLst>
            </p:cNvPr>
            <p:cNvCxnSpPr>
              <a:cxnSpLocks/>
            </p:cNvCxnSpPr>
            <p:nvPr/>
          </p:nvCxnSpPr>
          <p:spPr>
            <a:xfrm>
              <a:off x="9612924" y="2298305"/>
              <a:ext cx="1897908" cy="1555251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직선 화살표 연결선 178">
              <a:extLst>
                <a:ext uri="{FF2B5EF4-FFF2-40B4-BE49-F238E27FC236}">
                  <a16:creationId xmlns:a16="http://schemas.microsoft.com/office/drawing/2014/main" id="{185DB5C7-D662-4A64-BB55-21E7CF92F7BB}"/>
                </a:ext>
              </a:extLst>
            </p:cNvPr>
            <p:cNvCxnSpPr>
              <a:cxnSpLocks/>
            </p:cNvCxnSpPr>
            <p:nvPr/>
          </p:nvCxnSpPr>
          <p:spPr>
            <a:xfrm>
              <a:off x="9612923" y="3127470"/>
              <a:ext cx="1792923" cy="1041261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직선 화살표 연결선 179">
              <a:extLst>
                <a:ext uri="{FF2B5EF4-FFF2-40B4-BE49-F238E27FC236}">
                  <a16:creationId xmlns:a16="http://schemas.microsoft.com/office/drawing/2014/main" id="{CA9CCBEF-D7DD-4DAD-B6D8-F446E7782456}"/>
                </a:ext>
              </a:extLst>
            </p:cNvPr>
            <p:cNvCxnSpPr>
              <a:cxnSpLocks/>
            </p:cNvCxnSpPr>
            <p:nvPr/>
          </p:nvCxnSpPr>
          <p:spPr>
            <a:xfrm>
              <a:off x="9612924" y="3932494"/>
              <a:ext cx="1691322" cy="568001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직선 화살표 연결선 180">
              <a:extLst>
                <a:ext uri="{FF2B5EF4-FFF2-40B4-BE49-F238E27FC236}">
                  <a16:creationId xmlns:a16="http://schemas.microsoft.com/office/drawing/2014/main" id="{85C82470-5F2A-465B-AD45-13091BC41AF5}"/>
                </a:ext>
              </a:extLst>
            </p:cNvPr>
            <p:cNvCxnSpPr>
              <a:cxnSpLocks/>
            </p:cNvCxnSpPr>
            <p:nvPr/>
          </p:nvCxnSpPr>
          <p:spPr>
            <a:xfrm>
              <a:off x="9605565" y="4763009"/>
              <a:ext cx="760998" cy="1219875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직선 화살표 연결선 181">
              <a:extLst>
                <a:ext uri="{FF2B5EF4-FFF2-40B4-BE49-F238E27FC236}">
                  <a16:creationId xmlns:a16="http://schemas.microsoft.com/office/drawing/2014/main" id="{31437796-93C8-42F4-85DF-A86B45F70827}"/>
                </a:ext>
              </a:extLst>
            </p:cNvPr>
            <p:cNvCxnSpPr>
              <a:cxnSpLocks/>
            </p:cNvCxnSpPr>
            <p:nvPr/>
          </p:nvCxnSpPr>
          <p:spPr>
            <a:xfrm>
              <a:off x="9612923" y="5588569"/>
              <a:ext cx="547270" cy="517518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44BEC74E-EA82-4EE5-B32C-CF93020D969B}"/>
                </a:ext>
              </a:extLst>
            </p:cNvPr>
            <p:cNvSpPr txBox="1"/>
            <p:nvPr/>
          </p:nvSpPr>
          <p:spPr>
            <a:xfrm>
              <a:off x="9849501" y="1645667"/>
              <a:ext cx="1122423" cy="301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Signal beam 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8EB0F18E-64F8-47F3-8479-F6127C65CF84}"/>
                </a:ext>
              </a:extLst>
            </p:cNvPr>
            <p:cNvSpPr txBox="1"/>
            <p:nvPr/>
          </p:nvSpPr>
          <p:spPr>
            <a:xfrm>
              <a:off x="8944220" y="6374058"/>
              <a:ext cx="766557" cy="331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Hogels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D028337E-5225-42AC-9511-21BE88200DAA}"/>
                </a:ext>
              </a:extLst>
            </p:cNvPr>
            <p:cNvSpPr txBox="1"/>
            <p:nvPr/>
          </p:nvSpPr>
          <p:spPr>
            <a:xfrm>
              <a:off x="7481331" y="2176374"/>
              <a:ext cx="276038" cy="33855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E1D1DFD5-E26D-4288-8164-2221A1AD2C33}"/>
                </a:ext>
              </a:extLst>
            </p:cNvPr>
            <p:cNvSpPr txBox="1"/>
            <p:nvPr/>
          </p:nvSpPr>
          <p:spPr>
            <a:xfrm>
              <a:off x="7475306" y="2980491"/>
              <a:ext cx="276038" cy="33855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EE5C3B48-57CE-449A-A80B-0B42E8C6F218}"/>
                </a:ext>
              </a:extLst>
            </p:cNvPr>
            <p:cNvSpPr txBox="1"/>
            <p:nvPr/>
          </p:nvSpPr>
          <p:spPr>
            <a:xfrm>
              <a:off x="7475306" y="3812549"/>
              <a:ext cx="287258" cy="33855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15457161-202C-40A3-87B0-B90C6533716C}"/>
                </a:ext>
              </a:extLst>
            </p:cNvPr>
            <p:cNvSpPr txBox="1"/>
            <p:nvPr/>
          </p:nvSpPr>
          <p:spPr>
            <a:xfrm>
              <a:off x="7475306" y="4619333"/>
              <a:ext cx="276038" cy="33855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2FBC4AD7-4C75-477D-9EA5-96171D8474A9}"/>
                </a:ext>
              </a:extLst>
            </p:cNvPr>
            <p:cNvSpPr txBox="1"/>
            <p:nvPr/>
          </p:nvSpPr>
          <p:spPr>
            <a:xfrm>
              <a:off x="7475306" y="5423110"/>
              <a:ext cx="276038" cy="33855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9" name="직사각형 208">
              <a:extLst>
                <a:ext uri="{FF2B5EF4-FFF2-40B4-BE49-F238E27FC236}">
                  <a16:creationId xmlns:a16="http://schemas.microsoft.com/office/drawing/2014/main" id="{CF3AC12C-F313-445A-A0F5-CEAD70C6772E}"/>
                </a:ext>
              </a:extLst>
            </p:cNvPr>
            <p:cNvSpPr/>
            <p:nvPr/>
          </p:nvSpPr>
          <p:spPr>
            <a:xfrm>
              <a:off x="7408132" y="1528964"/>
              <a:ext cx="4279440" cy="51767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3" name="TextBox 212">
            <a:extLst>
              <a:ext uri="{FF2B5EF4-FFF2-40B4-BE49-F238E27FC236}">
                <a16:creationId xmlns:a16="http://schemas.microsoft.com/office/drawing/2014/main" id="{41C43B37-EA78-4557-95C7-AD796FBF892B}"/>
              </a:ext>
            </a:extLst>
          </p:cNvPr>
          <p:cNvSpPr txBox="1"/>
          <p:nvPr/>
        </p:nvSpPr>
        <p:spPr>
          <a:xfrm>
            <a:off x="5079488" y="4416814"/>
            <a:ext cx="2294218" cy="1566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Altering recording beam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intensities for each </a:t>
            </a:r>
            <a:r>
              <a:rPr lang="en-US" altLang="ko-K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hogel</a:t>
            </a: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improve reconstructed 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signal beam intensity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998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F2BB0810-00EE-457C-BD91-91F7F9336F9A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388938" y="477838"/>
            <a:ext cx="8416925" cy="576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EB1B2E6A-0B66-48C9-B4E2-81AD42CD6FF6}"/>
              </a:ext>
            </a:extLst>
          </p:cNvPr>
          <p:cNvSpPr txBox="1">
            <a:spLocks/>
          </p:cNvSpPr>
          <p:nvPr/>
        </p:nvSpPr>
        <p:spPr>
          <a:xfrm>
            <a:off x="1239298" y="1054100"/>
            <a:ext cx="5714751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Scalar Fourier Modal Method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840ED68-D404-48F1-B5C0-31D0973B7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9666"/>
            <a:ext cx="9553963" cy="5378334"/>
          </a:xfrm>
          <a:prstGeom prst="rect">
            <a:avLst/>
          </a:prstGeom>
        </p:spPr>
      </p:pic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67537B92-A61D-48BB-A508-3386573D3BD2}"/>
              </a:ext>
            </a:extLst>
          </p:cNvPr>
          <p:cNvCxnSpPr>
            <a:cxnSpLocks/>
          </p:cNvCxnSpPr>
          <p:nvPr/>
        </p:nvCxnSpPr>
        <p:spPr>
          <a:xfrm flipH="1">
            <a:off x="974412" y="4870741"/>
            <a:ext cx="8032933" cy="104802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>
            <a:extLst>
              <a:ext uri="{FF2B5EF4-FFF2-40B4-BE49-F238E27FC236}">
                <a16:creationId xmlns:a16="http://schemas.microsoft.com/office/drawing/2014/main" id="{AB646DA8-D9B0-4FAE-87A8-A1DAE5B9B1AB}"/>
              </a:ext>
            </a:extLst>
          </p:cNvPr>
          <p:cNvSpPr/>
          <p:nvPr/>
        </p:nvSpPr>
        <p:spPr>
          <a:xfrm>
            <a:off x="3429826" y="4894758"/>
            <a:ext cx="124194" cy="104802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33EC5AF1-13D3-48DA-8D52-728227941E11}"/>
              </a:ext>
            </a:extLst>
          </p:cNvPr>
          <p:cNvSpPr/>
          <p:nvPr/>
        </p:nvSpPr>
        <p:spPr>
          <a:xfrm>
            <a:off x="3765231" y="4894758"/>
            <a:ext cx="124194" cy="104802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B03C7298-DDDB-42E5-AD03-BD3B2F462A2A}"/>
              </a:ext>
            </a:extLst>
          </p:cNvPr>
          <p:cNvSpPr/>
          <p:nvPr/>
        </p:nvSpPr>
        <p:spPr>
          <a:xfrm>
            <a:off x="3933781" y="4894758"/>
            <a:ext cx="124194" cy="104802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5392B56E-354A-4C85-97C1-7D35758F211D}"/>
              </a:ext>
            </a:extLst>
          </p:cNvPr>
          <p:cNvSpPr/>
          <p:nvPr/>
        </p:nvSpPr>
        <p:spPr>
          <a:xfrm>
            <a:off x="4207089" y="4882749"/>
            <a:ext cx="124194" cy="104802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D974A256-1321-415E-ADEA-B21928C7A06E}"/>
              </a:ext>
            </a:extLst>
          </p:cNvPr>
          <p:cNvSpPr/>
          <p:nvPr/>
        </p:nvSpPr>
        <p:spPr>
          <a:xfrm>
            <a:off x="4508703" y="4882749"/>
            <a:ext cx="124194" cy="104802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476913A8-FCE6-4842-90C6-D3E458DCD1D8}"/>
              </a:ext>
            </a:extLst>
          </p:cNvPr>
          <p:cNvSpPr/>
          <p:nvPr/>
        </p:nvSpPr>
        <p:spPr>
          <a:xfrm>
            <a:off x="5140320" y="4870741"/>
            <a:ext cx="124194" cy="104802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3282F551-9FC5-4DF2-BB7E-8CE803D76549}"/>
              </a:ext>
            </a:extLst>
          </p:cNvPr>
          <p:cNvSpPr/>
          <p:nvPr/>
        </p:nvSpPr>
        <p:spPr>
          <a:xfrm>
            <a:off x="5931615" y="4870740"/>
            <a:ext cx="124194" cy="104802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4EDD432-A0D5-4894-B376-F7F613FFAFBB}"/>
              </a:ext>
            </a:extLst>
          </p:cNvPr>
          <p:cNvSpPr txBox="1"/>
          <p:nvPr/>
        </p:nvSpPr>
        <p:spPr>
          <a:xfrm>
            <a:off x="9331922" y="5399648"/>
            <a:ext cx="2860078" cy="132343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Slab thickness=20nm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of slabs=279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thickness=5.58um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(optimized thickness for 40 deg)</a:t>
            </a:r>
          </a:p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beam angle=0 deg</a:t>
            </a:r>
          </a:p>
        </p:txBody>
      </p:sp>
    </p:spTree>
    <p:extLst>
      <p:ext uri="{BB962C8B-B14F-4D97-AF65-F5344CB8AC3E}">
        <p14:creationId xmlns:p14="http://schemas.microsoft.com/office/powerpoint/2010/main" val="274398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8" grpId="0" animBg="1"/>
      <p:bldP spid="29" grpId="0" animBg="1"/>
      <p:bldP spid="34" grpId="0" animBg="1"/>
      <p:bldP spid="35" grpId="0" animBg="1"/>
      <p:bldP spid="37" grpId="0" animBg="1"/>
      <p:bldP spid="3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856773D7-31F0-4507-B7D2-1253245ACEA8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3214D535-D2C5-4027-90E9-256E6FDEDED9}"/>
              </a:ext>
            </a:extLst>
          </p:cNvPr>
          <p:cNvSpPr txBox="1">
            <a:spLocks/>
          </p:cNvSpPr>
          <p:nvPr/>
        </p:nvSpPr>
        <p:spPr>
          <a:xfrm>
            <a:off x="1239299" y="1054100"/>
            <a:ext cx="2464684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05A27E0B-3BE4-4CF5-8118-6A5E5DE4CC19}"/>
              </a:ext>
            </a:extLst>
          </p:cNvPr>
          <p:cNvSpPr txBox="1">
            <a:spLocks/>
          </p:cNvSpPr>
          <p:nvPr/>
        </p:nvSpPr>
        <p:spPr>
          <a:xfrm>
            <a:off x="1239299" y="3738326"/>
            <a:ext cx="2464684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Works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167168-E9FA-4077-9F3F-CB52237D108F}"/>
              </a:ext>
            </a:extLst>
          </p:cNvPr>
          <p:cNvSpPr txBox="1"/>
          <p:nvPr/>
        </p:nvSpPr>
        <p:spPr>
          <a:xfrm>
            <a:off x="1239299" y="1631156"/>
            <a:ext cx="976260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a recording system for hogel-based </a:t>
            </a:r>
            <a:r>
              <a:rPr lang="en-US" altLang="ko-K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holographic caustic optical element </a:t>
            </a: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(HCOE)</a:t>
            </a:r>
            <a:b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Investigated optimal design methods using holographic printer</a:t>
            </a:r>
            <a:b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Analyzed multiplexability and SFMM of HCOE</a:t>
            </a:r>
          </a:p>
          <a:p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F4239E-8C9B-4EC8-BEA1-779392630470}"/>
              </a:ext>
            </a:extLst>
          </p:cNvPr>
          <p:cNvSpPr txBox="1"/>
          <p:nvPr/>
        </p:nvSpPr>
        <p:spPr>
          <a:xfrm>
            <a:off x="1239299" y="4315382"/>
            <a:ext cx="880561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high-efficient HCOE via optimization using SFMM</a:t>
            </a:r>
            <a:b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Curtailment of holographic printer recording time </a:t>
            </a:r>
            <a:b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Commercialization of HCOE in advertisement, marketing, and aesthetic products</a:t>
            </a:r>
            <a:b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034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A47DCAD2-A1AE-4B6F-A8F0-9CDD7A0BF691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388938" y="477838"/>
            <a:ext cx="8416925" cy="576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EB499A-700F-48BA-A976-97F588FF66E5}"/>
              </a:ext>
            </a:extLst>
          </p:cNvPr>
          <p:cNvSpPr txBox="1"/>
          <p:nvPr/>
        </p:nvSpPr>
        <p:spPr>
          <a:xfrm>
            <a:off x="1189074" y="1619179"/>
            <a:ext cx="98138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work was supported by </a:t>
            </a:r>
          </a:p>
          <a:p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Information &amp; Communications Technology Planning &amp; Evaluation (IITP) </a:t>
            </a:r>
          </a:p>
          <a:p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Grant funded by </a:t>
            </a:r>
          </a:p>
          <a:p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Korea government (MSIT)</a:t>
            </a:r>
          </a:p>
          <a:p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(No. 2020-0-00914, Development of hologram printing downsizing technology based on holographic optical element(HOE))</a:t>
            </a:r>
            <a:endParaRPr lang="ko-KR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알림 &gt; 보도자료 &gt; IITP, “정보통신기획평가원”으로 새롭게 출발 | IITP">
            <a:extLst>
              <a:ext uri="{FF2B5EF4-FFF2-40B4-BE49-F238E27FC236}">
                <a16:creationId xmlns:a16="http://schemas.microsoft.com/office/drawing/2014/main" id="{624A74E5-86E2-4C76-9245-C23DFA16F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2" y="6014524"/>
            <a:ext cx="2984205" cy="43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MSIT - Republic of Korea - ITU Digital World 2021">
            <a:extLst>
              <a:ext uri="{FF2B5EF4-FFF2-40B4-BE49-F238E27FC236}">
                <a16:creationId xmlns:a16="http://schemas.microsoft.com/office/drawing/2014/main" id="{5AE4F447-B1CB-4731-B912-CD5E92CF9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318" y="5552522"/>
            <a:ext cx="1312566" cy="131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OMAWE.net: 고려대학교 로고모음 벡터">
            <a:extLst>
              <a:ext uri="{FF2B5EF4-FFF2-40B4-BE49-F238E27FC236}">
                <a16:creationId xmlns:a16="http://schemas.microsoft.com/office/drawing/2014/main" id="{F7BD419D-A000-43B1-A1BB-E6EFAAE40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884" y="5620231"/>
            <a:ext cx="2157539" cy="113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로그인 | 경북대학교 | 교육 기관 소프트웨어 할인">
            <a:extLst>
              <a:ext uri="{FF2B5EF4-FFF2-40B4-BE49-F238E27FC236}">
                <a16:creationId xmlns:a16="http://schemas.microsoft.com/office/drawing/2014/main" id="{9992F526-FC9D-4059-AF78-263E77511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247" y="5974091"/>
            <a:ext cx="2551640" cy="51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UIUC Logo and Seal [University of Illinois at Urbana-Champaign] Free  Company Logo Downloads, Brand Emblems | Urbana champaign, Urbana, University">
            <a:extLst>
              <a:ext uri="{FF2B5EF4-FFF2-40B4-BE49-F238E27FC236}">
                <a16:creationId xmlns:a16="http://schemas.microsoft.com/office/drawing/2014/main" id="{9465E0C0-7EAD-4714-8F17-DD34E55BF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7471" y="5885274"/>
            <a:ext cx="2353165" cy="68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577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EE408219-98E4-40A3-AADC-17AAA5CBB3E9}"/>
              </a:ext>
            </a:extLst>
          </p:cNvPr>
          <p:cNvSpPr txBox="1">
            <a:spLocks/>
          </p:cNvSpPr>
          <p:nvPr/>
        </p:nvSpPr>
        <p:spPr>
          <a:xfrm>
            <a:off x="389467" y="477044"/>
            <a:ext cx="8415867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Result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4F242152-0E14-4302-AAB5-96B1FC1A8DC8}"/>
              </a:ext>
            </a:extLst>
          </p:cNvPr>
          <p:cNvSpPr txBox="1">
            <a:spLocks/>
          </p:cNvSpPr>
          <p:nvPr/>
        </p:nvSpPr>
        <p:spPr>
          <a:xfrm>
            <a:off x="1239298" y="1054100"/>
            <a:ext cx="5714751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Scalar Fourier Modal Method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885B0C5-5951-4099-A20C-84D63E690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79" y="1631156"/>
            <a:ext cx="5024436" cy="18305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237736-AD7D-4518-81F0-51AC1D1337F0}"/>
              </a:ext>
            </a:extLst>
          </p:cNvPr>
          <p:cNvSpPr txBox="1"/>
          <p:nvPr/>
        </p:nvSpPr>
        <p:spPr>
          <a:xfrm flipH="1">
            <a:off x="5655544" y="3845267"/>
            <a:ext cx="62995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1: Slicing region of interest &amp; Stair-case approximation  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2: Eigenmode analysis for each layer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3: Boundary conditions &amp; Scattering Matrix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4: S-matrix method for interconnecting multi-block structures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FD8BCE6-AF40-4DB2-8784-C2C7EA3FB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79" y="3730074"/>
            <a:ext cx="3248481" cy="2261712"/>
          </a:xfrm>
          <a:prstGeom prst="rect">
            <a:avLst/>
          </a:prstGeom>
        </p:spPr>
      </p:pic>
      <p:graphicFrame>
        <p:nvGraphicFramePr>
          <p:cNvPr id="10" name="개체 9">
            <a:extLst>
              <a:ext uri="{FF2B5EF4-FFF2-40B4-BE49-F238E27FC236}">
                <a16:creationId xmlns:a16="http://schemas.microsoft.com/office/drawing/2014/main" id="{92E81025-7E63-4B94-850B-5E13EB2D42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4049" y="2361121"/>
          <a:ext cx="2768948" cy="63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25480" imgH="190440" progId="Equation.DSMT4">
                  <p:embed/>
                </p:oleObj>
              </mc:Choice>
              <mc:Fallback>
                <p:oleObj name="Equation" r:id="rId5" imgW="825480" imgH="190440" progId="Equation.DSMT4">
                  <p:embed/>
                  <p:pic>
                    <p:nvPicPr>
                      <p:cNvPr id="10" name="개체 9">
                        <a:extLst>
                          <a:ext uri="{FF2B5EF4-FFF2-40B4-BE49-F238E27FC236}">
                            <a16:creationId xmlns:a16="http://schemas.microsoft.com/office/drawing/2014/main" id="{92E81025-7E63-4B94-850B-5E13EB2D42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54049" y="2361121"/>
                        <a:ext cx="2768948" cy="638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0041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2540</Words>
  <Application>Microsoft Office PowerPoint</Application>
  <PresentationFormat>와이드스크린</PresentationFormat>
  <Paragraphs>362</Paragraphs>
  <Slides>23</Slides>
  <Notes>23</Notes>
  <HiddenSlides>0</HiddenSlides>
  <MMClips>1</MMClips>
  <ScaleCrop>false</ScaleCrop>
  <HeadingPairs>
    <vt:vector size="8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0" baseType="lpstr">
      <vt:lpstr>맑은 고딕</vt:lpstr>
      <vt:lpstr>Arial</vt:lpstr>
      <vt:lpstr>Cambria Math</vt:lpstr>
      <vt:lpstr>Times New Roman</vt:lpstr>
      <vt:lpstr>Wingdings</vt:lpstr>
      <vt:lpstr>Office 테마</vt:lpstr>
      <vt:lpstr>Equation</vt:lpstr>
      <vt:lpstr>Holographic Caustic Optical Element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Holographic Caustic Optical Element </dc:title>
  <dc:creator>guitaroo0531@gmail.com</dc:creator>
  <cp:lastModifiedBy>guitaroo0531@gmail.com</cp:lastModifiedBy>
  <cp:revision>27</cp:revision>
  <dcterms:created xsi:type="dcterms:W3CDTF">2021-02-07T08:16:15Z</dcterms:created>
  <dcterms:modified xsi:type="dcterms:W3CDTF">2021-06-19T02:56:13Z</dcterms:modified>
</cp:coreProperties>
</file>